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31"/>
  </p:notesMasterIdLst>
  <p:sldIdLst>
    <p:sldId id="1996" r:id="rId6"/>
    <p:sldId id="441" r:id="rId7"/>
    <p:sldId id="495" r:id="rId8"/>
    <p:sldId id="1269" r:id="rId9"/>
    <p:sldId id="342" r:id="rId10"/>
    <p:sldId id="327" r:id="rId11"/>
    <p:sldId id="338" r:id="rId12"/>
    <p:sldId id="331" r:id="rId13"/>
    <p:sldId id="330" r:id="rId14"/>
    <p:sldId id="314" r:id="rId15"/>
    <p:sldId id="2002" r:id="rId16"/>
    <p:sldId id="1998" r:id="rId17"/>
    <p:sldId id="1983" r:id="rId18"/>
    <p:sldId id="1291" r:id="rId19"/>
    <p:sldId id="2004" r:id="rId20"/>
    <p:sldId id="1294" r:id="rId21"/>
    <p:sldId id="1293" r:id="rId22"/>
    <p:sldId id="1984" r:id="rId23"/>
    <p:sldId id="1999" r:id="rId24"/>
    <p:sldId id="1982" r:id="rId25"/>
    <p:sldId id="1287" r:id="rId26"/>
    <p:sldId id="2000" r:id="rId27"/>
    <p:sldId id="1990" r:id="rId28"/>
    <p:sldId id="2001" r:id="rId29"/>
    <p:sldId id="2003" r:id="rId30"/>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D155E4-0252-4018-8329-3DBAC33B0B68}">
          <p14:sldIdLst>
            <p14:sldId id="1996"/>
            <p14:sldId id="441"/>
            <p14:sldId id="495"/>
            <p14:sldId id="1269"/>
            <p14:sldId id="342"/>
            <p14:sldId id="327"/>
            <p14:sldId id="338"/>
            <p14:sldId id="331"/>
            <p14:sldId id="330"/>
            <p14:sldId id="314"/>
            <p14:sldId id="2002"/>
            <p14:sldId id="1998"/>
            <p14:sldId id="1983"/>
            <p14:sldId id="1291"/>
            <p14:sldId id="2004"/>
            <p14:sldId id="1294"/>
            <p14:sldId id="1293"/>
            <p14:sldId id="1984"/>
            <p14:sldId id="1999"/>
            <p14:sldId id="1982"/>
            <p14:sldId id="1287"/>
            <p14:sldId id="2000"/>
            <p14:sldId id="1990"/>
            <p14:sldId id="2001"/>
            <p14:sldId id="2003"/>
          </p14:sldIdLst>
        </p14:section>
        <p14:section name="Untitled Section" id="{8FC5FE19-8491-494E-9214-ABA1E00EB49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609902-61FC-FE0B-C620-C26421AB670A}" name="Esther Lekalakala" initials="EL" userId="S::elekalakala@pactworld.org::2027bec5-c6ae-45da-b17e-c14f5a9e57c5" providerId="AD"/>
  <p188:author id="{A1671A3D-DCBC-F4FF-9A84-A720A7579BC6}" name="Shirley Ko" initials="SKo" userId="Shirley Ko" providerId="None"/>
  <p188:author id="{342D9F59-A8FD-00C1-67B8-ECB624FFEA05}" name="Hlengiwe Mdebuka" initials="HM" userId="S::hmdebuka@pactworld.org::7c278b44-51d1-45a5-9bc2-86b7231952ad" providerId="AD"/>
  <p188:author id="{36ABF672-CFB5-3731-4E98-4B68CA6D81E4}" name="Bantu Mfana" initials="BM" userId="d8db5af2a5c82dbb" providerId="Windows Live"/>
  <p188:author id="{DC9055BA-6CA6-D21C-3945-E71D3ABDB7D7}" name="Alison Koler" initials="AK" userId="S::akoler@pactworld.org::f906d752-4365-4a0e-a5ad-b888a4f4c2ae" providerId="AD"/>
  <p188:author id="{BF9FE1D0-A711-43A5-E314-398FD135B630}" name="Adam Fritz" initials="AF" userId="S::afritz@pactworld.org::f1d87c15-a803-489f-9512-34029406c7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F30"/>
    <a:srgbClr val="70AD47"/>
    <a:srgbClr val="9C6A6A"/>
    <a:srgbClr val="F6CD37"/>
    <a:srgbClr val="C55911"/>
    <a:srgbClr val="86AC3E"/>
    <a:srgbClr val="10843E"/>
    <a:srgbClr val="C89B08"/>
    <a:srgbClr val="385623"/>
    <a:srgbClr val="CB43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9"/>
  </p:normalViewPr>
  <p:slideViewPr>
    <p:cSldViewPr snapToGrid="0">
      <p:cViewPr varScale="1">
        <p:scale>
          <a:sx n="101" d="100"/>
          <a:sy n="101"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pacttest1-my.sharepoint.com/personal/hmdebuka_pactworld_org/Documents/Desktop/Close%20%20Out/FS%20and%20LP%20site%20breakdown%20and%20data%20FY17-FY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89239076078027"/>
          <c:y val="0.20230740359830957"/>
          <c:w val="0.87766650625731157"/>
          <c:h val="0.63499824297696739"/>
        </c:manualLayout>
      </c:layout>
      <c:barChart>
        <c:barDir val="col"/>
        <c:grouping val="clustered"/>
        <c:varyColors val="0"/>
        <c:ser>
          <c:idx val="0"/>
          <c:order val="0"/>
          <c:tx>
            <c:strRef>
              <c:f>Sheet10!$B$1</c:f>
              <c:strCache>
                <c:ptCount val="1"/>
                <c:pt idx="0">
                  <c:v>CALHIV</c:v>
                </c:pt>
              </c:strCache>
            </c:strRef>
          </c:tx>
          <c:spPr>
            <a:solidFill>
              <a:srgbClr val="86AC3E"/>
            </a:solidFill>
            <a:ln>
              <a:noFill/>
            </a:ln>
            <a:effectLst/>
          </c:spPr>
          <c:invertIfNegative val="0"/>
          <c:dLbls>
            <c:dLbl>
              <c:idx val="0"/>
              <c:tx>
                <c:rich>
                  <a:bodyPr/>
                  <a:lstStyle/>
                  <a:p>
                    <a:fld id="{1C96D271-AD8C-F74E-9F71-545AFD638FFC}"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357-5C42-A09A-8D28844FDCBF}"/>
                </c:ext>
              </c:extLst>
            </c:dLbl>
            <c:dLbl>
              <c:idx val="1"/>
              <c:tx>
                <c:rich>
                  <a:bodyPr/>
                  <a:lstStyle/>
                  <a:p>
                    <a:fld id="{3E1F7F7F-1CA6-524D-8846-5B1165539500}"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357-5C42-A09A-8D28844FDCBF}"/>
                </c:ext>
              </c:extLst>
            </c:dLbl>
            <c:dLbl>
              <c:idx val="2"/>
              <c:tx>
                <c:rich>
                  <a:bodyPr/>
                  <a:lstStyle/>
                  <a:p>
                    <a:fld id="{B52CA8A0-FF4E-D549-B2AB-D775D4B9800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357-5C42-A09A-8D28844FDCBF}"/>
                </c:ext>
              </c:extLst>
            </c:dLbl>
            <c:dLbl>
              <c:idx val="3"/>
              <c:tx>
                <c:rich>
                  <a:bodyPr/>
                  <a:lstStyle/>
                  <a:p>
                    <a:fld id="{EA894488-9A0C-F442-A6B6-F8BBDA8268C9}"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357-5C42-A09A-8D28844FDCBF}"/>
                </c:ext>
              </c:extLst>
            </c:dLbl>
            <c:dLbl>
              <c:idx val="4"/>
              <c:tx>
                <c:rich>
                  <a:bodyPr/>
                  <a:lstStyle/>
                  <a:p>
                    <a:fld id="{5F6B0D25-BE22-2545-A91E-7187074F72CB}"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5357-5C42-A09A-8D28844FDCB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Sheet10!$A$2:$A$6</c:f>
              <c:strCache>
                <c:ptCount val="5"/>
                <c:pt idx="0">
                  <c:v>Buffelshoek Clinic</c:v>
                </c:pt>
                <c:pt idx="1">
                  <c:v>A Mamabolo Clinic</c:v>
                </c:pt>
                <c:pt idx="2">
                  <c:v>Makanye Clinic</c:v>
                </c:pt>
                <c:pt idx="3">
                  <c:v>Nthabiseng Clinic</c:v>
                </c:pt>
                <c:pt idx="4">
                  <c:v>Total</c:v>
                </c:pt>
              </c:strCache>
            </c:strRef>
          </c:cat>
          <c:val>
            <c:numRef>
              <c:f>Sheet10!$B$2:$B$6</c:f>
              <c:numCache>
                <c:formatCode>General</c:formatCode>
                <c:ptCount val="5"/>
                <c:pt idx="0">
                  <c:v>100</c:v>
                </c:pt>
                <c:pt idx="1">
                  <c:v>47</c:v>
                </c:pt>
                <c:pt idx="2">
                  <c:v>106</c:v>
                </c:pt>
                <c:pt idx="3">
                  <c:v>26</c:v>
                </c:pt>
                <c:pt idx="4">
                  <c:v>279</c:v>
                </c:pt>
              </c:numCache>
            </c:numRef>
          </c:val>
          <c:extLst>
            <c:ext xmlns:c16="http://schemas.microsoft.com/office/drawing/2014/chart" uri="{C3380CC4-5D6E-409C-BE32-E72D297353CC}">
              <c16:uniqueId val="{00000000-6778-45E0-ADC3-AE0D424E38D4}"/>
            </c:ext>
          </c:extLst>
        </c:ser>
        <c:ser>
          <c:idx val="1"/>
          <c:order val="1"/>
          <c:tx>
            <c:strRef>
              <c:f>Sheet10!$C$1</c:f>
              <c:strCache>
                <c:ptCount val="1"/>
                <c:pt idx="0">
                  <c:v>Baseline VLS&lt;50 - </c:v>
                </c:pt>
              </c:strCache>
            </c:strRef>
          </c:tx>
          <c:spPr>
            <a:solidFill>
              <a:srgbClr val="C55911"/>
            </a:solidFill>
            <a:ln>
              <a:noFill/>
            </a:ln>
            <a:effectLst/>
          </c:spPr>
          <c:invertIfNegative val="0"/>
          <c:dLbls>
            <c:dLbl>
              <c:idx val="0"/>
              <c:tx>
                <c:rich>
                  <a:bodyPr/>
                  <a:lstStyle/>
                  <a:p>
                    <a:fld id="{394C9DA4-4FA8-C643-B455-DBBCDB24FA66}"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357-5C42-A09A-8D28844FDCBF}"/>
                </c:ext>
              </c:extLst>
            </c:dLbl>
            <c:dLbl>
              <c:idx val="1"/>
              <c:tx>
                <c:rich>
                  <a:bodyPr/>
                  <a:lstStyle/>
                  <a:p>
                    <a:fld id="{15DC6EBB-121E-EA4C-BE6A-9E38694F69F4}"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357-5C42-A09A-8D28844FDCBF}"/>
                </c:ext>
              </c:extLst>
            </c:dLbl>
            <c:dLbl>
              <c:idx val="2"/>
              <c:tx>
                <c:rich>
                  <a:bodyPr/>
                  <a:lstStyle/>
                  <a:p>
                    <a:fld id="{85EB9DBD-E3F7-B64B-A962-418EC8F4E544}"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357-5C42-A09A-8D28844FDCBF}"/>
                </c:ext>
              </c:extLst>
            </c:dLbl>
            <c:dLbl>
              <c:idx val="3"/>
              <c:tx>
                <c:rich>
                  <a:bodyPr/>
                  <a:lstStyle/>
                  <a:p>
                    <a:fld id="{DD770245-8C39-AE40-A89A-6B520642C2AC}"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5357-5C42-A09A-8D28844FDCBF}"/>
                </c:ext>
              </c:extLst>
            </c:dLbl>
            <c:dLbl>
              <c:idx val="4"/>
              <c:tx>
                <c:rich>
                  <a:bodyPr/>
                  <a:lstStyle/>
                  <a:p>
                    <a:fld id="{DB25DAEE-B8FD-244E-9CB3-23FA089D059D}"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5357-5C42-A09A-8D28844FDCB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Sheet10!$A$2:$A$6</c:f>
              <c:strCache>
                <c:ptCount val="5"/>
                <c:pt idx="0">
                  <c:v>Buffelshoek Clinic</c:v>
                </c:pt>
                <c:pt idx="1">
                  <c:v>A Mamabolo Clinic</c:v>
                </c:pt>
                <c:pt idx="2">
                  <c:v>Makanye Clinic</c:v>
                </c:pt>
                <c:pt idx="3">
                  <c:v>Nthabiseng Clinic</c:v>
                </c:pt>
                <c:pt idx="4">
                  <c:v>Total</c:v>
                </c:pt>
              </c:strCache>
            </c:strRef>
          </c:cat>
          <c:val>
            <c:numRef>
              <c:f>Sheet10!$C$2:$C$6</c:f>
              <c:numCache>
                <c:formatCode>General</c:formatCode>
                <c:ptCount val="5"/>
                <c:pt idx="0">
                  <c:v>32</c:v>
                </c:pt>
                <c:pt idx="1">
                  <c:v>27</c:v>
                </c:pt>
                <c:pt idx="2">
                  <c:v>38</c:v>
                </c:pt>
                <c:pt idx="3">
                  <c:v>9</c:v>
                </c:pt>
                <c:pt idx="4">
                  <c:v>106</c:v>
                </c:pt>
              </c:numCache>
            </c:numRef>
          </c:val>
          <c:extLst>
            <c:ext xmlns:c16="http://schemas.microsoft.com/office/drawing/2014/chart" uri="{C3380CC4-5D6E-409C-BE32-E72D297353CC}">
              <c16:uniqueId val="{00000001-6778-45E0-ADC3-AE0D424E38D4}"/>
            </c:ext>
          </c:extLst>
        </c:ser>
        <c:ser>
          <c:idx val="2"/>
          <c:order val="2"/>
          <c:tx>
            <c:strRef>
              <c:f>Sheet10!$D$1</c:f>
              <c:strCache>
                <c:ptCount val="1"/>
                <c:pt idx="0">
                  <c:v>VLS &lt;50 2nd VISIT</c:v>
                </c:pt>
              </c:strCache>
            </c:strRef>
          </c:tx>
          <c:spPr>
            <a:solidFill>
              <a:srgbClr val="F6CD37"/>
            </a:solidFill>
            <a:ln>
              <a:noFill/>
            </a:ln>
            <a:effectLst/>
          </c:spPr>
          <c:invertIfNegative val="0"/>
          <c:dLbls>
            <c:dLbl>
              <c:idx val="0"/>
              <c:tx>
                <c:rich>
                  <a:bodyPr/>
                  <a:lstStyle/>
                  <a:p>
                    <a:fld id="{71E1E494-CC84-6F44-BED7-5D0DA07D93E5}"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5357-5C42-A09A-8D28844FDCBF}"/>
                </c:ext>
              </c:extLst>
            </c:dLbl>
            <c:dLbl>
              <c:idx val="1"/>
              <c:tx>
                <c:rich>
                  <a:bodyPr/>
                  <a:lstStyle/>
                  <a:p>
                    <a:fld id="{5F85FDE3-6990-7241-9E43-7FD7DF7BBE52}"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5357-5C42-A09A-8D28844FDCBF}"/>
                </c:ext>
              </c:extLst>
            </c:dLbl>
            <c:dLbl>
              <c:idx val="2"/>
              <c:tx>
                <c:rich>
                  <a:bodyPr/>
                  <a:lstStyle/>
                  <a:p>
                    <a:fld id="{1A2E3552-AE0D-0F44-A064-6EC8B2DBCBC9}"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5357-5C42-A09A-8D28844FDCBF}"/>
                </c:ext>
              </c:extLst>
            </c:dLbl>
            <c:dLbl>
              <c:idx val="3"/>
              <c:tx>
                <c:rich>
                  <a:bodyPr/>
                  <a:lstStyle/>
                  <a:p>
                    <a:fld id="{B3354D23-9916-8E42-9D93-3A846F6E8BB1}"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5357-5C42-A09A-8D28844FDCBF}"/>
                </c:ext>
              </c:extLst>
            </c:dLbl>
            <c:dLbl>
              <c:idx val="4"/>
              <c:tx>
                <c:rich>
                  <a:bodyPr/>
                  <a:lstStyle/>
                  <a:p>
                    <a:fld id="{D8F16EE9-B468-E540-AA95-AC5400620319}" type="VALUE">
                      <a:rPr lang="en-US" smtClean="0"/>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5357-5C42-A09A-8D28844FDCB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Sheet10!$A$2:$A$6</c:f>
              <c:strCache>
                <c:ptCount val="5"/>
                <c:pt idx="0">
                  <c:v>Buffelshoek Clinic</c:v>
                </c:pt>
                <c:pt idx="1">
                  <c:v>A Mamabolo Clinic</c:v>
                </c:pt>
                <c:pt idx="2">
                  <c:v>Makanye Clinic</c:v>
                </c:pt>
                <c:pt idx="3">
                  <c:v>Nthabiseng Clinic</c:v>
                </c:pt>
                <c:pt idx="4">
                  <c:v>Total</c:v>
                </c:pt>
              </c:strCache>
            </c:strRef>
          </c:cat>
          <c:val>
            <c:numRef>
              <c:f>Sheet10!$D$2:$D$6</c:f>
              <c:numCache>
                <c:formatCode>General</c:formatCode>
                <c:ptCount val="5"/>
                <c:pt idx="0">
                  <c:v>36</c:v>
                </c:pt>
                <c:pt idx="1">
                  <c:v>31</c:v>
                </c:pt>
                <c:pt idx="2">
                  <c:v>44</c:v>
                </c:pt>
                <c:pt idx="3">
                  <c:v>11</c:v>
                </c:pt>
                <c:pt idx="4">
                  <c:v>122</c:v>
                </c:pt>
              </c:numCache>
            </c:numRef>
          </c:val>
          <c:extLst>
            <c:ext xmlns:c16="http://schemas.microsoft.com/office/drawing/2014/chart" uri="{C3380CC4-5D6E-409C-BE32-E72D297353CC}">
              <c16:uniqueId val="{00000002-6778-45E0-ADC3-AE0D424E38D4}"/>
            </c:ext>
          </c:extLst>
        </c:ser>
        <c:dLbls>
          <c:dLblPos val="outEnd"/>
          <c:showLegendKey val="0"/>
          <c:showVal val="1"/>
          <c:showCatName val="0"/>
          <c:showSerName val="0"/>
          <c:showPercent val="0"/>
          <c:showBubbleSize val="0"/>
        </c:dLbls>
        <c:gapWidth val="219"/>
        <c:overlap val="-27"/>
        <c:axId val="1894282831"/>
        <c:axId val="1894283311"/>
      </c:barChart>
      <c:catAx>
        <c:axId val="1894282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94283311"/>
        <c:crosses val="autoZero"/>
        <c:auto val="1"/>
        <c:lblAlgn val="ctr"/>
        <c:lblOffset val="100"/>
        <c:noMultiLvlLbl val="0"/>
      </c:catAx>
      <c:valAx>
        <c:axId val="1894283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942828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07907904081287E-2"/>
          <c:y val="2.6420874658599911E-2"/>
          <c:w val="0.92777207928273153"/>
          <c:h val="0.79430668596562493"/>
        </c:manualLayout>
      </c:layout>
      <c:areaChart>
        <c:grouping val="stacked"/>
        <c:varyColors val="0"/>
        <c:ser>
          <c:idx val="0"/>
          <c:order val="0"/>
          <c:tx>
            <c:strRef>
              <c:f>'All districts'!$R$46</c:f>
              <c:strCache>
                <c:ptCount val="1"/>
                <c:pt idx="0">
                  <c:v>OVCY with known HIV status</c:v>
                </c:pt>
              </c:strCache>
            </c:strRef>
          </c:tx>
          <c:spPr>
            <a:solidFill>
              <a:srgbClr val="9C6A6A"/>
            </a:solidFill>
            <a:ln>
              <a:noFill/>
            </a:ln>
            <a:effectLst>
              <a:innerShdw dist="12700" dir="16200000">
                <a:schemeClr val="lt1"/>
              </a:innerShdw>
            </a:effectLst>
          </c:spPr>
          <c:dLbls>
            <c:dLbl>
              <c:idx val="0"/>
              <c:layout>
                <c:manualLayout>
                  <c:x val="4.5586352666433655E-3"/>
                  <c:y val="-1.2878956317774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78-4368-8989-E2AE45A5159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'All districts'!$Q$47:$Q$52</c:f>
              <c:strCache>
                <c:ptCount val="6"/>
                <c:pt idx="0">
                  <c:v>FY18</c:v>
                </c:pt>
                <c:pt idx="1">
                  <c:v>FY19</c:v>
                </c:pt>
                <c:pt idx="2">
                  <c:v>FY20</c:v>
                </c:pt>
                <c:pt idx="3">
                  <c:v>FY21</c:v>
                </c:pt>
                <c:pt idx="4">
                  <c:v>FY22</c:v>
                </c:pt>
                <c:pt idx="5">
                  <c:v>FY23</c:v>
                </c:pt>
              </c:strCache>
            </c:strRef>
          </c:cat>
          <c:val>
            <c:numRef>
              <c:f>'All districts'!$R$47:$R$52</c:f>
              <c:numCache>
                <c:formatCode>0%</c:formatCode>
                <c:ptCount val="6"/>
                <c:pt idx="0">
                  <c:v>0.11</c:v>
                </c:pt>
                <c:pt idx="1">
                  <c:v>0.56999999999999995</c:v>
                </c:pt>
                <c:pt idx="2">
                  <c:v>0.94</c:v>
                </c:pt>
                <c:pt idx="3">
                  <c:v>0.94</c:v>
                </c:pt>
                <c:pt idx="4">
                  <c:v>0.96</c:v>
                </c:pt>
                <c:pt idx="5">
                  <c:v>0.98</c:v>
                </c:pt>
              </c:numCache>
            </c:numRef>
          </c:val>
          <c:extLst>
            <c:ext xmlns:c16="http://schemas.microsoft.com/office/drawing/2014/chart" uri="{C3380CC4-5D6E-409C-BE32-E72D297353CC}">
              <c16:uniqueId val="{00000000-13B8-4E2D-A7CE-0DB8725E97D3}"/>
            </c:ext>
          </c:extLst>
        </c:ser>
        <c:ser>
          <c:idx val="1"/>
          <c:order val="1"/>
          <c:tx>
            <c:strRef>
              <c:f>'All districts'!$S$46</c:f>
              <c:strCache>
                <c:ptCount val="1"/>
                <c:pt idx="0">
                  <c:v>OVCY with HIV positive status</c:v>
                </c:pt>
              </c:strCache>
            </c:strRef>
          </c:tx>
          <c:spPr>
            <a:solidFill>
              <a:srgbClr val="E78F30"/>
            </a:solidFill>
            <a:ln>
              <a:noFill/>
            </a:ln>
            <a:effectLst>
              <a:innerShdw dist="12700" dir="16200000">
                <a:schemeClr val="lt1"/>
              </a:innerShdw>
            </a:effectLst>
          </c:spPr>
          <c:dLbls>
            <c:dLbl>
              <c:idx val="0"/>
              <c:layout>
                <c:manualLayout>
                  <c:x val="-3.8404707383176448E-3"/>
                  <c:y val="-2.6006364942466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3B8-4E2D-A7CE-0DB8725E97D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'All districts'!$Q$47:$Q$52</c:f>
              <c:strCache>
                <c:ptCount val="6"/>
                <c:pt idx="0">
                  <c:v>FY18</c:v>
                </c:pt>
                <c:pt idx="1">
                  <c:v>FY19</c:v>
                </c:pt>
                <c:pt idx="2">
                  <c:v>FY20</c:v>
                </c:pt>
                <c:pt idx="3">
                  <c:v>FY21</c:v>
                </c:pt>
                <c:pt idx="4">
                  <c:v>FY22</c:v>
                </c:pt>
                <c:pt idx="5">
                  <c:v>FY23</c:v>
                </c:pt>
              </c:strCache>
            </c:strRef>
          </c:cat>
          <c:val>
            <c:numRef>
              <c:f>'All districts'!$S$47:$S$52</c:f>
              <c:numCache>
                <c:formatCode>0%</c:formatCode>
                <c:ptCount val="6"/>
                <c:pt idx="0">
                  <c:v>0.05</c:v>
                </c:pt>
                <c:pt idx="1">
                  <c:v>0.06</c:v>
                </c:pt>
                <c:pt idx="2">
                  <c:v>0.13</c:v>
                </c:pt>
                <c:pt idx="3">
                  <c:v>0.25</c:v>
                </c:pt>
                <c:pt idx="4">
                  <c:v>0.36</c:v>
                </c:pt>
                <c:pt idx="5">
                  <c:v>0.37</c:v>
                </c:pt>
              </c:numCache>
            </c:numRef>
          </c:val>
          <c:extLst>
            <c:ext xmlns:c16="http://schemas.microsoft.com/office/drawing/2014/chart" uri="{C3380CC4-5D6E-409C-BE32-E72D297353CC}">
              <c16:uniqueId val="{00000001-13B8-4E2D-A7CE-0DB8725E97D3}"/>
            </c:ext>
          </c:extLst>
        </c:ser>
        <c:ser>
          <c:idx val="2"/>
          <c:order val="2"/>
          <c:tx>
            <c:strRef>
              <c:f>'All districts'!$T$46</c:f>
              <c:strCache>
                <c:ptCount val="1"/>
                <c:pt idx="0">
                  <c:v>CALHIV on ART</c:v>
                </c:pt>
              </c:strCache>
            </c:strRef>
          </c:tx>
          <c:spPr>
            <a:solidFill>
              <a:srgbClr val="C55911"/>
            </a:solidFill>
            <a:ln>
              <a:noFill/>
            </a:ln>
            <a:effectLst>
              <a:innerShdw dist="12700" dir="16200000">
                <a:schemeClr val="lt1"/>
              </a:innerShdw>
            </a:effectLst>
          </c:spPr>
          <c:dLbls>
            <c:dLbl>
              <c:idx val="0"/>
              <c:delete val="1"/>
              <c:extLst>
                <c:ext xmlns:c15="http://schemas.microsoft.com/office/drawing/2012/chart" uri="{CE6537A1-D6FC-4f65-9D91-7224C49458BB}"/>
                <c:ext xmlns:c16="http://schemas.microsoft.com/office/drawing/2014/chart" uri="{C3380CC4-5D6E-409C-BE32-E72D297353CC}">
                  <c16:uniqueId val="{0000000F-13B8-4E2D-A7CE-0DB8725E97D3}"/>
                </c:ext>
              </c:extLst>
            </c:dLbl>
            <c:dLbl>
              <c:idx val="1"/>
              <c:delete val="1"/>
              <c:extLst>
                <c:ext xmlns:c15="http://schemas.microsoft.com/office/drawing/2012/chart" uri="{CE6537A1-D6FC-4f65-9D91-7224C49458BB}"/>
                <c:ext xmlns:c16="http://schemas.microsoft.com/office/drawing/2014/chart" uri="{C3380CC4-5D6E-409C-BE32-E72D297353CC}">
                  <c16:uniqueId val="{0000000C-13B8-4E2D-A7CE-0DB8725E97D3}"/>
                </c:ext>
              </c:extLst>
            </c:dLbl>
            <c:dLbl>
              <c:idx val="2"/>
              <c:layout>
                <c:manualLayout>
                  <c:x val="-2.5602908167811542E-3"/>
                  <c:y val="-1.6512987529703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B8-4E2D-A7CE-0DB8725E97D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'All districts'!$Q$47:$Q$52</c:f>
              <c:strCache>
                <c:ptCount val="6"/>
                <c:pt idx="0">
                  <c:v>FY18</c:v>
                </c:pt>
                <c:pt idx="1">
                  <c:v>FY19</c:v>
                </c:pt>
                <c:pt idx="2">
                  <c:v>FY20</c:v>
                </c:pt>
                <c:pt idx="3">
                  <c:v>FY21</c:v>
                </c:pt>
                <c:pt idx="4">
                  <c:v>FY22</c:v>
                </c:pt>
                <c:pt idx="5">
                  <c:v>FY23</c:v>
                </c:pt>
              </c:strCache>
            </c:strRef>
          </c:cat>
          <c:val>
            <c:numRef>
              <c:f>'All districts'!$T$47:$T$52</c:f>
              <c:numCache>
                <c:formatCode>@</c:formatCode>
                <c:ptCount val="6"/>
                <c:pt idx="0">
                  <c:v>0</c:v>
                </c:pt>
                <c:pt idx="1">
                  <c:v>0</c:v>
                </c:pt>
                <c:pt idx="2">
                  <c:v>0</c:v>
                </c:pt>
                <c:pt idx="3" formatCode="0%">
                  <c:v>1</c:v>
                </c:pt>
                <c:pt idx="4" formatCode="0%">
                  <c:v>1</c:v>
                </c:pt>
                <c:pt idx="5" formatCode="0%">
                  <c:v>1</c:v>
                </c:pt>
              </c:numCache>
            </c:numRef>
          </c:val>
          <c:extLst>
            <c:ext xmlns:c16="http://schemas.microsoft.com/office/drawing/2014/chart" uri="{C3380CC4-5D6E-409C-BE32-E72D297353CC}">
              <c16:uniqueId val="{00000002-13B8-4E2D-A7CE-0DB8725E97D3}"/>
            </c:ext>
          </c:extLst>
        </c:ser>
        <c:ser>
          <c:idx val="3"/>
          <c:order val="3"/>
          <c:tx>
            <c:strRef>
              <c:f>'All districts'!$U$46</c:f>
              <c:strCache>
                <c:ptCount val="1"/>
                <c:pt idx="0">
                  <c:v>CALHIV with viral load</c:v>
                </c:pt>
              </c:strCache>
            </c:strRef>
          </c:tx>
          <c:spPr>
            <a:solidFill>
              <a:srgbClr val="F6CD37"/>
            </a:solidFill>
            <a:ln>
              <a:noFill/>
            </a:ln>
            <a:effectLst>
              <a:innerShdw dist="12700" dir="16200000">
                <a:schemeClr val="lt1"/>
              </a:innerShdw>
            </a:effectLst>
          </c:spPr>
          <c:dLbls>
            <c:dLbl>
              <c:idx val="0"/>
              <c:delete val="1"/>
              <c:extLst>
                <c:ext xmlns:c15="http://schemas.microsoft.com/office/drawing/2012/chart" uri="{CE6537A1-D6FC-4f65-9D91-7224C49458BB}"/>
                <c:ext xmlns:c16="http://schemas.microsoft.com/office/drawing/2014/chart" uri="{C3380CC4-5D6E-409C-BE32-E72D297353CC}">
                  <c16:uniqueId val="{0000000E-13B8-4E2D-A7CE-0DB8725E97D3}"/>
                </c:ext>
              </c:extLst>
            </c:dLbl>
            <c:dLbl>
              <c:idx val="1"/>
              <c:delete val="1"/>
              <c:extLst>
                <c:ext xmlns:c15="http://schemas.microsoft.com/office/drawing/2012/chart" uri="{CE6537A1-D6FC-4f65-9D91-7224C49458BB}">
                  <c15:layout>
                    <c:manualLayout>
                      <c:w val="3.0160225821681996E-2"/>
                      <c:h val="0.21792202645302589"/>
                    </c:manualLayout>
                  </c15:layout>
                </c:ext>
                <c:ext xmlns:c16="http://schemas.microsoft.com/office/drawing/2014/chart" uri="{C3380CC4-5D6E-409C-BE32-E72D297353CC}">
                  <c16:uniqueId val="{0000000B-13B8-4E2D-A7CE-0DB8725E97D3}"/>
                </c:ext>
              </c:extLst>
            </c:dLbl>
            <c:dLbl>
              <c:idx val="2"/>
              <c:delete val="1"/>
              <c:extLst>
                <c:ext xmlns:c15="http://schemas.microsoft.com/office/drawing/2012/chart" uri="{CE6537A1-D6FC-4f65-9D91-7224C49458BB}"/>
                <c:ext xmlns:c16="http://schemas.microsoft.com/office/drawing/2014/chart" uri="{C3380CC4-5D6E-409C-BE32-E72D297353CC}">
                  <c16:uniqueId val="{00000008-13B8-4E2D-A7CE-0DB8725E97D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'All districts'!$Q$47:$Q$52</c:f>
              <c:strCache>
                <c:ptCount val="6"/>
                <c:pt idx="0">
                  <c:v>FY18</c:v>
                </c:pt>
                <c:pt idx="1">
                  <c:v>FY19</c:v>
                </c:pt>
                <c:pt idx="2">
                  <c:v>FY20</c:v>
                </c:pt>
                <c:pt idx="3">
                  <c:v>FY21</c:v>
                </c:pt>
                <c:pt idx="4">
                  <c:v>FY22</c:v>
                </c:pt>
                <c:pt idx="5">
                  <c:v>FY23</c:v>
                </c:pt>
              </c:strCache>
            </c:strRef>
          </c:cat>
          <c:val>
            <c:numRef>
              <c:f>'All districts'!$U$47:$U$52</c:f>
              <c:numCache>
                <c:formatCode>General</c:formatCode>
                <c:ptCount val="6"/>
                <c:pt idx="4" formatCode="0%">
                  <c:v>0.71</c:v>
                </c:pt>
                <c:pt idx="5" formatCode="0%">
                  <c:v>0.95</c:v>
                </c:pt>
              </c:numCache>
            </c:numRef>
          </c:val>
          <c:extLst>
            <c:ext xmlns:c16="http://schemas.microsoft.com/office/drawing/2014/chart" uri="{C3380CC4-5D6E-409C-BE32-E72D297353CC}">
              <c16:uniqueId val="{00000003-13B8-4E2D-A7CE-0DB8725E97D3}"/>
            </c:ext>
          </c:extLst>
        </c:ser>
        <c:ser>
          <c:idx val="4"/>
          <c:order val="4"/>
          <c:tx>
            <c:strRef>
              <c:f>'All districts'!$V$46</c:f>
              <c:strCache>
                <c:ptCount val="1"/>
                <c:pt idx="0">
                  <c:v>CALHIV with suppressed viral load</c:v>
                </c:pt>
              </c:strCache>
            </c:strRef>
          </c:tx>
          <c:spPr>
            <a:solidFill>
              <a:srgbClr val="86AC3E"/>
            </a:solidFill>
            <a:ln>
              <a:noFill/>
            </a:ln>
            <a:effectLst>
              <a:innerShdw dist="12700" dir="16200000">
                <a:schemeClr val="lt1"/>
              </a:innerShdw>
            </a:effectLst>
          </c:spPr>
          <c:dLbls>
            <c:dLbl>
              <c:idx val="0"/>
              <c:delete val="1"/>
              <c:extLst>
                <c:ext xmlns:c15="http://schemas.microsoft.com/office/drawing/2012/chart" uri="{CE6537A1-D6FC-4f65-9D91-7224C49458BB}"/>
                <c:ext xmlns:c16="http://schemas.microsoft.com/office/drawing/2014/chart" uri="{C3380CC4-5D6E-409C-BE32-E72D297353CC}">
                  <c16:uniqueId val="{0000000D-13B8-4E2D-A7CE-0DB8725E97D3}"/>
                </c:ext>
              </c:extLst>
            </c:dLbl>
            <c:dLbl>
              <c:idx val="1"/>
              <c:delete val="1"/>
              <c:extLst>
                <c:ext xmlns:c15="http://schemas.microsoft.com/office/drawing/2012/chart" uri="{CE6537A1-D6FC-4f65-9D91-7224C49458BB}"/>
                <c:ext xmlns:c16="http://schemas.microsoft.com/office/drawing/2014/chart" uri="{C3380CC4-5D6E-409C-BE32-E72D297353CC}">
                  <c16:uniqueId val="{0000000A-13B8-4E2D-A7CE-0DB8725E97D3}"/>
                </c:ext>
              </c:extLst>
            </c:dLbl>
            <c:dLbl>
              <c:idx val="2"/>
              <c:delete val="1"/>
              <c:extLst>
                <c:ext xmlns:c15="http://schemas.microsoft.com/office/drawing/2012/chart" uri="{CE6537A1-D6FC-4f65-9D91-7224C49458BB}">
                  <c15:layout>
                    <c:manualLayout>
                      <c:w val="2.0571936712836573E-2"/>
                      <c:h val="4.0308332583531011E-2"/>
                    </c:manualLayout>
                  </c15:layout>
                </c:ext>
                <c:ext xmlns:c16="http://schemas.microsoft.com/office/drawing/2014/chart" uri="{C3380CC4-5D6E-409C-BE32-E72D297353CC}">
                  <c16:uniqueId val="{00000007-13B8-4E2D-A7CE-0DB8725E97D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'All districts'!$Q$47:$Q$52</c:f>
              <c:strCache>
                <c:ptCount val="6"/>
                <c:pt idx="0">
                  <c:v>FY18</c:v>
                </c:pt>
                <c:pt idx="1">
                  <c:v>FY19</c:v>
                </c:pt>
                <c:pt idx="2">
                  <c:v>FY20</c:v>
                </c:pt>
                <c:pt idx="3">
                  <c:v>FY21</c:v>
                </c:pt>
                <c:pt idx="4">
                  <c:v>FY22</c:v>
                </c:pt>
                <c:pt idx="5">
                  <c:v>FY23</c:v>
                </c:pt>
              </c:strCache>
            </c:strRef>
          </c:cat>
          <c:val>
            <c:numRef>
              <c:f>'All districts'!$V$47:$V$52</c:f>
              <c:numCache>
                <c:formatCode>General</c:formatCode>
                <c:ptCount val="6"/>
                <c:pt idx="4" formatCode="0%">
                  <c:v>0.81</c:v>
                </c:pt>
                <c:pt idx="5" formatCode="0%">
                  <c:v>0.82</c:v>
                </c:pt>
              </c:numCache>
            </c:numRef>
          </c:val>
          <c:extLst>
            <c:ext xmlns:c16="http://schemas.microsoft.com/office/drawing/2014/chart" uri="{C3380CC4-5D6E-409C-BE32-E72D297353CC}">
              <c16:uniqueId val="{00000004-13B8-4E2D-A7CE-0DB8725E97D3}"/>
            </c:ext>
          </c:extLst>
        </c:ser>
        <c:dLbls>
          <c:showLegendKey val="0"/>
          <c:showVal val="1"/>
          <c:showCatName val="0"/>
          <c:showSerName val="0"/>
          <c:showPercent val="0"/>
          <c:showBubbleSize val="0"/>
        </c:dLbls>
        <c:axId val="1274585616"/>
        <c:axId val="1274587056"/>
      </c:areaChart>
      <c:catAx>
        <c:axId val="12745856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50" b="1" i="0" u="none" strike="noStrike" kern="1200" cap="all" baseline="0">
                <a:solidFill>
                  <a:schemeClr val="tx1"/>
                </a:solidFill>
                <a:latin typeface="Arial" panose="020B0604020202020204" pitchFamily="34" charset="0"/>
                <a:ea typeface="+mn-ea"/>
                <a:cs typeface="Arial" panose="020B0604020202020204" pitchFamily="34" charset="0"/>
              </a:defRPr>
            </a:pPr>
            <a:endParaRPr lang="en-US"/>
          </a:p>
        </c:txPr>
        <c:crossAx val="1274587056"/>
        <c:crosses val="autoZero"/>
        <c:auto val="1"/>
        <c:lblAlgn val="ctr"/>
        <c:lblOffset val="100"/>
        <c:noMultiLvlLbl val="0"/>
      </c:catAx>
      <c:valAx>
        <c:axId val="1274587056"/>
        <c:scaling>
          <c:orientation val="minMax"/>
        </c:scaling>
        <c:delete val="0"/>
        <c:axPos val="l"/>
        <c:majorGridlines>
          <c:spPr>
            <a:ln w="9525" cap="flat" cmpd="sng" algn="ctr">
              <a:no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274585616"/>
        <c:crosses val="autoZero"/>
        <c:crossBetween val="midCat"/>
      </c:valAx>
      <c:spPr>
        <a:noFill/>
        <a:ln>
          <a:noFill/>
          <a:prstDash val="sysDash"/>
        </a:ln>
        <a:effectLst/>
      </c:spPr>
    </c:plotArea>
    <c:legend>
      <c:legendPos val="b"/>
      <c:layout>
        <c:manualLayout>
          <c:xMode val="edge"/>
          <c:yMode val="edge"/>
          <c:x val="2.3787820295726209E-2"/>
          <c:y val="0.91753386240153489"/>
          <c:w val="0.96382085783824134"/>
          <c:h val="6.3147703121803234E-2"/>
        </c:manualLayout>
      </c:layout>
      <c:overlay val="0"/>
      <c:spPr>
        <a:solidFill>
          <a:schemeClr val="bg1">
            <a:alpha val="39000"/>
          </a:schemeClr>
        </a:solidFill>
        <a:ln>
          <a:solidFill>
            <a:schemeClr val="bg1"/>
          </a:solidFill>
        </a:ln>
        <a:effectLst/>
      </c:spPr>
      <c:txPr>
        <a:bodyPr rot="0" spcFirstLastPara="1" vertOverflow="ellipsis" vert="horz" wrap="square" anchor="ctr" anchorCtr="1"/>
        <a:lstStyle/>
        <a:p>
          <a:pPr>
            <a:defRPr sz="105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solidFill>
      <a:schemeClr val="bg1"/>
    </a:solidFill>
    <a:ln w="9525" cap="flat" cmpd="sng" algn="ctr">
      <a:solidFill>
        <a:schemeClr val="bg1"/>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65000"/>
        <a:lumOff val="35000"/>
      </a:schemeClr>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3AAE-DD23-426B-A0AC-B626F8B59F62}"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4F7109E8-9F8F-42CB-A5DD-08263E9A3DDE}">
      <dgm:prSet/>
      <dgm:spPr/>
      <dgm:t>
        <a:bodyPr/>
        <a:lstStyle/>
        <a:p>
          <a:pPr>
            <a:lnSpc>
              <a:spcPct val="100000"/>
            </a:lnSpc>
          </a:pPr>
          <a:r>
            <a:rPr lang="en-US">
              <a:latin typeface="Arial" panose="020B0604020202020204" pitchFamily="34" charset="0"/>
              <a:cs typeface="Arial" panose="020B0604020202020204" pitchFamily="34" charset="0"/>
            </a:rPr>
            <a:t>DSD and GCBS trained SSPs on guidelines; SSPs receive on-site support and mentoring from GCBS</a:t>
          </a:r>
        </a:p>
      </dgm:t>
    </dgm:pt>
    <dgm:pt modelId="{55D4588D-2EDA-4332-B19F-6B8D3CE3F56E}" type="parTrans" cxnId="{9DE5D12D-07BF-44D7-9020-F0149C0B1CAF}">
      <dgm:prSet/>
      <dgm:spPr/>
      <dgm:t>
        <a:bodyPr/>
        <a:lstStyle/>
        <a:p>
          <a:endParaRPr lang="en-US"/>
        </a:p>
      </dgm:t>
    </dgm:pt>
    <dgm:pt modelId="{E59F4480-8BAB-493F-8FAE-F451E8A3D94D}" type="sibTrans" cxnId="{9DE5D12D-07BF-44D7-9020-F0149C0B1CAF}">
      <dgm:prSet/>
      <dgm:spPr/>
      <dgm:t>
        <a:bodyPr/>
        <a:lstStyle/>
        <a:p>
          <a:endParaRPr lang="en-US"/>
        </a:p>
      </dgm:t>
    </dgm:pt>
    <dgm:pt modelId="{4357A5D1-D446-445B-B303-F8A28DE7B373}">
      <dgm:prSet/>
      <dgm:spPr/>
      <dgm:t>
        <a:bodyPr/>
        <a:lstStyle/>
        <a:p>
          <a:pPr>
            <a:lnSpc>
              <a:spcPct val="100000"/>
            </a:lnSpc>
          </a:pPr>
          <a:r>
            <a:rPr lang="en-US">
              <a:latin typeface="Arial" panose="020B0604020202020204" pitchFamily="34" charset="0"/>
              <a:cs typeface="Arial" panose="020B0604020202020204" pitchFamily="34" charset="0"/>
            </a:rPr>
            <a:t> Establishment of MDTs with DSD, GCBS, ANOVA (clinical partner), Department of Health</a:t>
          </a:r>
        </a:p>
      </dgm:t>
    </dgm:pt>
    <dgm:pt modelId="{2731F9EB-A71E-4919-AB4E-B87BEA5E7C54}" type="parTrans" cxnId="{8A28985B-29FA-45D4-BF41-021D18F06E96}">
      <dgm:prSet/>
      <dgm:spPr/>
      <dgm:t>
        <a:bodyPr/>
        <a:lstStyle/>
        <a:p>
          <a:endParaRPr lang="en-US"/>
        </a:p>
      </dgm:t>
    </dgm:pt>
    <dgm:pt modelId="{9FB4165F-0A72-48C9-B55B-C9CC693DEC4F}" type="sibTrans" cxnId="{8A28985B-29FA-45D4-BF41-021D18F06E96}">
      <dgm:prSet/>
      <dgm:spPr/>
      <dgm:t>
        <a:bodyPr/>
        <a:lstStyle/>
        <a:p>
          <a:endParaRPr lang="en-US"/>
        </a:p>
      </dgm:t>
    </dgm:pt>
    <dgm:pt modelId="{70249894-9452-4962-B78A-691A606E480B}">
      <dgm:prSet/>
      <dgm:spPr/>
      <dgm:t>
        <a:bodyPr/>
        <a:lstStyle/>
        <a:p>
          <a:pPr>
            <a:lnSpc>
              <a:spcPct val="100000"/>
            </a:lnSpc>
          </a:pPr>
          <a:r>
            <a:rPr lang="en-US">
              <a:latin typeface="Arial" panose="020B0604020202020204" pitchFamily="34" charset="0"/>
              <a:cs typeface="Arial" panose="020B0604020202020204" pitchFamily="34" charset="0"/>
            </a:rPr>
            <a:t>Signed MOU between GCBS and ANOVA</a:t>
          </a:r>
        </a:p>
      </dgm:t>
    </dgm:pt>
    <dgm:pt modelId="{515EF2A9-FA19-4078-BEBB-3FDA5AF37B47}" type="parTrans" cxnId="{60A6F51A-7D9C-4F5F-ADE3-4BFA8FF3E9CE}">
      <dgm:prSet/>
      <dgm:spPr/>
      <dgm:t>
        <a:bodyPr/>
        <a:lstStyle/>
        <a:p>
          <a:endParaRPr lang="en-US"/>
        </a:p>
      </dgm:t>
    </dgm:pt>
    <dgm:pt modelId="{6E00E56C-3D9F-4562-9B8B-A5B4B9AD2CE0}" type="sibTrans" cxnId="{60A6F51A-7D9C-4F5F-ADE3-4BFA8FF3E9CE}">
      <dgm:prSet/>
      <dgm:spPr/>
      <dgm:t>
        <a:bodyPr/>
        <a:lstStyle/>
        <a:p>
          <a:endParaRPr lang="en-US"/>
        </a:p>
      </dgm:t>
    </dgm:pt>
    <dgm:pt modelId="{2FA5B803-048A-4F6B-84B6-DC9BDB11D2C4}">
      <dgm:prSet/>
      <dgm:spPr/>
      <dgm:t>
        <a:bodyPr/>
        <a:lstStyle/>
        <a:p>
          <a:pPr>
            <a:lnSpc>
              <a:spcPct val="100000"/>
            </a:lnSpc>
          </a:pPr>
          <a:r>
            <a:rPr lang="en-US">
              <a:latin typeface="Arial" panose="020B0604020202020204" pitchFamily="34" charset="0"/>
              <a:cs typeface="Arial" panose="020B0604020202020204" pitchFamily="34" charset="0"/>
            </a:rPr>
            <a:t>Developed schedules, agendas, and reporting and feedback mechanisms</a:t>
          </a:r>
        </a:p>
      </dgm:t>
    </dgm:pt>
    <dgm:pt modelId="{CAFC1939-7C46-470B-BA1F-9FD406680A5E}" type="parTrans" cxnId="{DA46E631-7A4A-4C73-A8B8-D1C37359579F}">
      <dgm:prSet/>
      <dgm:spPr/>
      <dgm:t>
        <a:bodyPr/>
        <a:lstStyle/>
        <a:p>
          <a:endParaRPr lang="en-US"/>
        </a:p>
      </dgm:t>
    </dgm:pt>
    <dgm:pt modelId="{A0D1FC48-DFE5-4584-8AC3-CB342106E9EC}" type="sibTrans" cxnId="{DA46E631-7A4A-4C73-A8B8-D1C37359579F}">
      <dgm:prSet/>
      <dgm:spPr/>
      <dgm:t>
        <a:bodyPr/>
        <a:lstStyle/>
        <a:p>
          <a:endParaRPr lang="en-US"/>
        </a:p>
      </dgm:t>
    </dgm:pt>
    <dgm:pt modelId="{E1A23451-3654-4942-8EB1-575D386849FF}">
      <dgm:prSet phldr="0"/>
      <dgm:spPr/>
      <dgm:t>
        <a:bodyPr/>
        <a:lstStyle/>
        <a:p>
          <a:pPr>
            <a:lnSpc>
              <a:spcPct val="100000"/>
            </a:lnSpc>
          </a:pPr>
          <a:r>
            <a:rPr lang="en-US">
              <a:latin typeface="Arial" panose="020B0604020202020204" pitchFamily="34" charset="0"/>
              <a:cs typeface="Arial" panose="020B0604020202020204" pitchFamily="34" charset="0"/>
            </a:rPr>
            <a:t>Defined roles and responsibilities of partners on the MDT</a:t>
          </a:r>
        </a:p>
      </dgm:t>
    </dgm:pt>
    <dgm:pt modelId="{D2279653-AB8E-4B6C-B8AF-49C7C0EFE291}" type="parTrans" cxnId="{ADE7812D-6968-4FAE-9AFE-61596D5F3A9A}">
      <dgm:prSet/>
      <dgm:spPr/>
      <dgm:t>
        <a:bodyPr/>
        <a:lstStyle/>
        <a:p>
          <a:endParaRPr lang="en-US"/>
        </a:p>
      </dgm:t>
    </dgm:pt>
    <dgm:pt modelId="{B16FCB90-9D89-4330-905B-FC77F63C0195}" type="sibTrans" cxnId="{ADE7812D-6968-4FAE-9AFE-61596D5F3A9A}">
      <dgm:prSet/>
      <dgm:spPr/>
      <dgm:t>
        <a:bodyPr/>
        <a:lstStyle/>
        <a:p>
          <a:endParaRPr lang="en-US"/>
        </a:p>
      </dgm:t>
    </dgm:pt>
    <dgm:pt modelId="{2679B12F-AF24-49E1-8C16-95097C3AEBF3}">
      <dgm:prSet phldr="0"/>
      <dgm:spPr/>
      <dgm:t>
        <a:bodyPr/>
        <a:lstStyle/>
        <a:p>
          <a:pPr>
            <a:lnSpc>
              <a:spcPct val="100000"/>
            </a:lnSpc>
          </a:pPr>
          <a:r>
            <a:rPr lang="en-US">
              <a:latin typeface="Arial" panose="020B0604020202020204" pitchFamily="34" charset="0"/>
              <a:cs typeface="Arial" panose="020B0604020202020204" pitchFamily="34" charset="0"/>
            </a:rPr>
            <a:t>Developed processes and tools for the MDT to conduct case conferencing</a:t>
          </a:r>
        </a:p>
      </dgm:t>
    </dgm:pt>
    <dgm:pt modelId="{A6F4485D-CE81-4E22-B9C1-0C344C91746A}" type="parTrans" cxnId="{3E578191-3B9B-4D8F-B564-03F09DE68C6A}">
      <dgm:prSet/>
      <dgm:spPr/>
      <dgm:t>
        <a:bodyPr/>
        <a:lstStyle/>
        <a:p>
          <a:endParaRPr lang="en-US"/>
        </a:p>
      </dgm:t>
    </dgm:pt>
    <dgm:pt modelId="{E89EE9AB-45DE-4C2F-9EFE-1C0EE5965DF1}" type="sibTrans" cxnId="{3E578191-3B9B-4D8F-B564-03F09DE68C6A}">
      <dgm:prSet/>
      <dgm:spPr/>
      <dgm:t>
        <a:bodyPr/>
        <a:lstStyle/>
        <a:p>
          <a:endParaRPr lang="en-US"/>
        </a:p>
      </dgm:t>
    </dgm:pt>
    <dgm:pt modelId="{5ED2EE3D-4A5A-4CE8-804B-D059F2D16E05}" type="pres">
      <dgm:prSet presAssocID="{E5B23AAE-DD23-426B-A0AC-B626F8B59F62}" presName="root" presStyleCnt="0">
        <dgm:presLayoutVars>
          <dgm:dir/>
          <dgm:resizeHandles val="exact"/>
        </dgm:presLayoutVars>
      </dgm:prSet>
      <dgm:spPr/>
    </dgm:pt>
    <dgm:pt modelId="{0277BC6D-FBFF-4E32-A30B-33CD2E8BF4A6}" type="pres">
      <dgm:prSet presAssocID="{4F7109E8-9F8F-42CB-A5DD-08263E9A3DDE}" presName="compNode" presStyleCnt="0"/>
      <dgm:spPr/>
    </dgm:pt>
    <dgm:pt modelId="{DDACA108-1776-4E98-8C0F-2FF4F4B5DB17}" type="pres">
      <dgm:prSet presAssocID="{4F7109E8-9F8F-42CB-A5DD-08263E9A3DDE}" presName="bgRect" presStyleLbl="bgShp" presStyleIdx="0" presStyleCnt="6"/>
      <dgm:spPr/>
    </dgm:pt>
    <dgm:pt modelId="{4135D6AB-A003-42DD-8A74-1DAF2BB7E8D9}" type="pres">
      <dgm:prSet presAssocID="{4F7109E8-9F8F-42CB-A5DD-08263E9A3DDE}" presName="iconRect" presStyleLbl="node1" presStyleIdx="0" presStyleCnt="6" custScaleX="121000" custScaleY="121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lder"/>
        </a:ext>
      </dgm:extLst>
    </dgm:pt>
    <dgm:pt modelId="{FB3CBD75-8F93-4E05-A1CA-744B5855255B}" type="pres">
      <dgm:prSet presAssocID="{4F7109E8-9F8F-42CB-A5DD-08263E9A3DDE}" presName="spaceRect" presStyleCnt="0"/>
      <dgm:spPr/>
    </dgm:pt>
    <dgm:pt modelId="{21563D05-F5FD-407E-ABB3-FC4106FED2B7}" type="pres">
      <dgm:prSet presAssocID="{4F7109E8-9F8F-42CB-A5DD-08263E9A3DDE}" presName="parTx" presStyleLbl="revTx" presStyleIdx="0" presStyleCnt="6">
        <dgm:presLayoutVars>
          <dgm:chMax val="0"/>
          <dgm:chPref val="0"/>
        </dgm:presLayoutVars>
      </dgm:prSet>
      <dgm:spPr/>
    </dgm:pt>
    <dgm:pt modelId="{B37685D8-F213-44E0-BDE2-C8F3A0C977B1}" type="pres">
      <dgm:prSet presAssocID="{E59F4480-8BAB-493F-8FAE-F451E8A3D94D}" presName="sibTrans" presStyleCnt="0"/>
      <dgm:spPr/>
    </dgm:pt>
    <dgm:pt modelId="{039A8C94-8514-461E-8CDA-A9095A1D7750}" type="pres">
      <dgm:prSet presAssocID="{4357A5D1-D446-445B-B303-F8A28DE7B373}" presName="compNode" presStyleCnt="0"/>
      <dgm:spPr/>
    </dgm:pt>
    <dgm:pt modelId="{C65BE016-61A1-4B1F-B71A-A3D144F01C99}" type="pres">
      <dgm:prSet presAssocID="{4357A5D1-D446-445B-B303-F8A28DE7B373}" presName="bgRect" presStyleLbl="bgShp" presStyleIdx="1" presStyleCnt="6"/>
      <dgm:spPr/>
    </dgm:pt>
    <dgm:pt modelId="{016EDA17-CB02-4AEF-BC7A-21DAE6633F68}" type="pres">
      <dgm:prSet presAssocID="{4357A5D1-D446-445B-B303-F8A28DE7B373}" presName="iconRect" presStyleLbl="node1" presStyleIdx="1" presStyleCnt="6" custScaleX="121000" custScaleY="121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511CAF74-806C-41FD-AB95-55C3B61756AA}" type="pres">
      <dgm:prSet presAssocID="{4357A5D1-D446-445B-B303-F8A28DE7B373}" presName="spaceRect" presStyleCnt="0"/>
      <dgm:spPr/>
    </dgm:pt>
    <dgm:pt modelId="{678C1429-ED4D-4186-BB7A-FCD80853B0EE}" type="pres">
      <dgm:prSet presAssocID="{4357A5D1-D446-445B-B303-F8A28DE7B373}" presName="parTx" presStyleLbl="revTx" presStyleIdx="1" presStyleCnt="6">
        <dgm:presLayoutVars>
          <dgm:chMax val="0"/>
          <dgm:chPref val="0"/>
        </dgm:presLayoutVars>
      </dgm:prSet>
      <dgm:spPr/>
    </dgm:pt>
    <dgm:pt modelId="{F3751304-4A0E-45D7-853C-4AF492D2FE59}" type="pres">
      <dgm:prSet presAssocID="{9FB4165F-0A72-48C9-B55B-C9CC693DEC4F}" presName="sibTrans" presStyleCnt="0"/>
      <dgm:spPr/>
    </dgm:pt>
    <dgm:pt modelId="{1FFA78B5-D48E-4638-AC7D-BE9E0909EAF9}" type="pres">
      <dgm:prSet presAssocID="{70249894-9452-4962-B78A-691A606E480B}" presName="compNode" presStyleCnt="0"/>
      <dgm:spPr/>
    </dgm:pt>
    <dgm:pt modelId="{45C86D0C-56A2-46B6-87A3-F3DB7F0D19AB}" type="pres">
      <dgm:prSet presAssocID="{70249894-9452-4962-B78A-691A606E480B}" presName="bgRect" presStyleLbl="bgShp" presStyleIdx="2" presStyleCnt="6"/>
      <dgm:spPr/>
    </dgm:pt>
    <dgm:pt modelId="{3E054B08-ED49-4411-AE3C-A9C9A25AC04A}" type="pres">
      <dgm:prSet presAssocID="{70249894-9452-4962-B78A-691A606E480B}" presName="iconRect" presStyleLbl="node1" presStyleIdx="2" presStyleCnt="6" custScaleX="121000" custScaleY="121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3407203-8031-4CD8-A4EF-D1170EBA1D2C}" type="pres">
      <dgm:prSet presAssocID="{70249894-9452-4962-B78A-691A606E480B}" presName="spaceRect" presStyleCnt="0"/>
      <dgm:spPr/>
    </dgm:pt>
    <dgm:pt modelId="{079A3BB7-0294-43AC-BA56-5DC067DCC4B6}" type="pres">
      <dgm:prSet presAssocID="{70249894-9452-4962-B78A-691A606E480B}" presName="parTx" presStyleLbl="revTx" presStyleIdx="2" presStyleCnt="6">
        <dgm:presLayoutVars>
          <dgm:chMax val="0"/>
          <dgm:chPref val="0"/>
        </dgm:presLayoutVars>
      </dgm:prSet>
      <dgm:spPr/>
    </dgm:pt>
    <dgm:pt modelId="{CBDA048E-01A7-491D-ABA1-7AA0BF151EEE}" type="pres">
      <dgm:prSet presAssocID="{6E00E56C-3D9F-4562-9B8B-A5B4B9AD2CE0}" presName="sibTrans" presStyleCnt="0"/>
      <dgm:spPr/>
    </dgm:pt>
    <dgm:pt modelId="{B58384C4-32C0-40F8-BB0B-EF686B544F42}" type="pres">
      <dgm:prSet presAssocID="{E1A23451-3654-4942-8EB1-575D386849FF}" presName="compNode" presStyleCnt="0"/>
      <dgm:spPr/>
    </dgm:pt>
    <dgm:pt modelId="{75E838B4-9F85-4B84-8C12-2809CF13593C}" type="pres">
      <dgm:prSet presAssocID="{E1A23451-3654-4942-8EB1-575D386849FF}" presName="bgRect" presStyleLbl="bgShp" presStyleIdx="3" presStyleCnt="6"/>
      <dgm:spPr/>
    </dgm:pt>
    <dgm:pt modelId="{ADB9BE3B-73F3-4F3F-AD6E-2E030DCF31F9}" type="pres">
      <dgm:prSet presAssocID="{E1A23451-3654-4942-8EB1-575D386849FF}" presName="iconRect" presStyleLbl="node1" presStyleIdx="3" presStyleCnt="6" custScaleX="118607" custScaleY="118608"/>
      <dgm:spPr>
        <a:blipFill>
          <a:blip xmlns:r="http://schemas.openxmlformats.org/officeDocument/2006/relationships" r:embed="rId7">
            <a:extLst>
              <a:ext uri="{28A0092B-C50C-407E-A947-70E740481C1C}">
                <a14:useLocalDpi xmlns:a14="http://schemas.microsoft.com/office/drawing/2010/main" val="0"/>
              </a:ext>
            </a:extLst>
          </a:blip>
          <a:srcRect/>
          <a:stretch>
            <a:fillRect l="-3000" r="-3000"/>
          </a:stretch>
        </a:blipFill>
      </dgm:spPr>
    </dgm:pt>
    <dgm:pt modelId="{2EE047D7-679A-4783-AFF1-E63AB1E8991B}" type="pres">
      <dgm:prSet presAssocID="{E1A23451-3654-4942-8EB1-575D386849FF}" presName="spaceRect" presStyleCnt="0"/>
      <dgm:spPr/>
    </dgm:pt>
    <dgm:pt modelId="{37D607D6-2B35-44CB-AC21-ADCE64AE574E}" type="pres">
      <dgm:prSet presAssocID="{E1A23451-3654-4942-8EB1-575D386849FF}" presName="parTx" presStyleLbl="revTx" presStyleIdx="3" presStyleCnt="6">
        <dgm:presLayoutVars>
          <dgm:chMax val="0"/>
          <dgm:chPref val="0"/>
        </dgm:presLayoutVars>
      </dgm:prSet>
      <dgm:spPr/>
    </dgm:pt>
    <dgm:pt modelId="{657E91AF-C2E2-451B-8782-8B74310EA8C3}" type="pres">
      <dgm:prSet presAssocID="{B16FCB90-9D89-4330-905B-FC77F63C0195}" presName="sibTrans" presStyleCnt="0"/>
      <dgm:spPr/>
    </dgm:pt>
    <dgm:pt modelId="{CDE73AB7-06FA-4A5D-B79A-BE26318C7870}" type="pres">
      <dgm:prSet presAssocID="{2679B12F-AF24-49E1-8C16-95097C3AEBF3}" presName="compNode" presStyleCnt="0"/>
      <dgm:spPr/>
    </dgm:pt>
    <dgm:pt modelId="{12C2F08B-5E1F-4D0F-8B48-88F550D2F490}" type="pres">
      <dgm:prSet presAssocID="{2679B12F-AF24-49E1-8C16-95097C3AEBF3}" presName="bgRect" presStyleLbl="bgShp" presStyleIdx="4" presStyleCnt="6"/>
      <dgm:spPr/>
    </dgm:pt>
    <dgm:pt modelId="{6B08A589-67BB-4ECE-B9F4-EFCA1B655494}" type="pres">
      <dgm:prSet presAssocID="{2679B12F-AF24-49E1-8C16-95097C3AEBF3}" presName="iconRect" presStyleLbl="node1" presStyleIdx="4" presStyleCnt="6" custScaleX="115257" custScaleY="11525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1000" b="-1000"/>
          </a:stretch>
        </a:blipFill>
      </dgm:spPr>
    </dgm:pt>
    <dgm:pt modelId="{0D6207CC-81CC-4BE5-9870-7B6E0AD6EEB2}" type="pres">
      <dgm:prSet presAssocID="{2679B12F-AF24-49E1-8C16-95097C3AEBF3}" presName="spaceRect" presStyleCnt="0"/>
      <dgm:spPr/>
    </dgm:pt>
    <dgm:pt modelId="{EB0E8812-239B-4FFF-9C06-527258D79950}" type="pres">
      <dgm:prSet presAssocID="{2679B12F-AF24-49E1-8C16-95097C3AEBF3}" presName="parTx" presStyleLbl="revTx" presStyleIdx="4" presStyleCnt="6">
        <dgm:presLayoutVars>
          <dgm:chMax val="0"/>
          <dgm:chPref val="0"/>
        </dgm:presLayoutVars>
      </dgm:prSet>
      <dgm:spPr/>
    </dgm:pt>
    <dgm:pt modelId="{328934BB-58F2-41F1-941C-691C4E7F77D8}" type="pres">
      <dgm:prSet presAssocID="{E89EE9AB-45DE-4C2F-9EFE-1C0EE5965DF1}" presName="sibTrans" presStyleCnt="0"/>
      <dgm:spPr/>
    </dgm:pt>
    <dgm:pt modelId="{83E63978-47BC-47C9-923B-4B6130E45BE6}" type="pres">
      <dgm:prSet presAssocID="{2FA5B803-048A-4F6B-84B6-DC9BDB11D2C4}" presName="compNode" presStyleCnt="0"/>
      <dgm:spPr/>
    </dgm:pt>
    <dgm:pt modelId="{8D311F5F-4B11-49D9-B25C-F515AA47EC97}" type="pres">
      <dgm:prSet presAssocID="{2FA5B803-048A-4F6B-84B6-DC9BDB11D2C4}" presName="bgRect" presStyleLbl="bgShp" presStyleIdx="5" presStyleCnt="6"/>
      <dgm:spPr/>
    </dgm:pt>
    <dgm:pt modelId="{F235844D-3090-4416-86C8-3A9A79E166AE}" type="pres">
      <dgm:prSet presAssocID="{2FA5B803-048A-4F6B-84B6-DC9BDB11D2C4}" presName="iconRect" presStyleLbl="node1" presStyleIdx="5" presStyleCnt="6" custScaleX="121000" custScaleY="121000"/>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heck List"/>
        </a:ext>
      </dgm:extLst>
    </dgm:pt>
    <dgm:pt modelId="{EC317BF8-92AC-459B-9B44-2801F334CD11}" type="pres">
      <dgm:prSet presAssocID="{2FA5B803-048A-4F6B-84B6-DC9BDB11D2C4}" presName="spaceRect" presStyleCnt="0"/>
      <dgm:spPr/>
    </dgm:pt>
    <dgm:pt modelId="{A85D3D34-B6FE-4487-8E74-8D7782076456}" type="pres">
      <dgm:prSet presAssocID="{2FA5B803-048A-4F6B-84B6-DC9BDB11D2C4}" presName="parTx" presStyleLbl="revTx" presStyleIdx="5" presStyleCnt="6">
        <dgm:presLayoutVars>
          <dgm:chMax val="0"/>
          <dgm:chPref val="0"/>
        </dgm:presLayoutVars>
      </dgm:prSet>
      <dgm:spPr/>
    </dgm:pt>
  </dgm:ptLst>
  <dgm:cxnLst>
    <dgm:cxn modelId="{60A6F51A-7D9C-4F5F-ADE3-4BFA8FF3E9CE}" srcId="{E5B23AAE-DD23-426B-A0AC-B626F8B59F62}" destId="{70249894-9452-4962-B78A-691A606E480B}" srcOrd="2" destOrd="0" parTransId="{515EF2A9-FA19-4078-BEBB-3FDA5AF37B47}" sibTransId="{6E00E56C-3D9F-4562-9B8B-A5B4B9AD2CE0}"/>
    <dgm:cxn modelId="{ADE7812D-6968-4FAE-9AFE-61596D5F3A9A}" srcId="{E5B23AAE-DD23-426B-A0AC-B626F8B59F62}" destId="{E1A23451-3654-4942-8EB1-575D386849FF}" srcOrd="3" destOrd="0" parTransId="{D2279653-AB8E-4B6C-B8AF-49C7C0EFE291}" sibTransId="{B16FCB90-9D89-4330-905B-FC77F63C0195}"/>
    <dgm:cxn modelId="{9DE5D12D-07BF-44D7-9020-F0149C0B1CAF}" srcId="{E5B23AAE-DD23-426B-A0AC-B626F8B59F62}" destId="{4F7109E8-9F8F-42CB-A5DD-08263E9A3DDE}" srcOrd="0" destOrd="0" parTransId="{55D4588D-2EDA-4332-B19F-6B8D3CE3F56E}" sibTransId="{E59F4480-8BAB-493F-8FAE-F451E8A3D94D}"/>
    <dgm:cxn modelId="{DA46E631-7A4A-4C73-A8B8-D1C37359579F}" srcId="{E5B23AAE-DD23-426B-A0AC-B626F8B59F62}" destId="{2FA5B803-048A-4F6B-84B6-DC9BDB11D2C4}" srcOrd="5" destOrd="0" parTransId="{CAFC1939-7C46-470B-BA1F-9FD406680A5E}" sibTransId="{A0D1FC48-DFE5-4584-8AC3-CB342106E9EC}"/>
    <dgm:cxn modelId="{CA51BE33-0588-4E0C-8F71-64648268EBAC}" type="presOf" srcId="{E1A23451-3654-4942-8EB1-575D386849FF}" destId="{37D607D6-2B35-44CB-AC21-ADCE64AE574E}" srcOrd="0" destOrd="0" presId="urn:microsoft.com/office/officeart/2018/2/layout/IconVerticalSolidList"/>
    <dgm:cxn modelId="{8A28985B-29FA-45D4-BF41-021D18F06E96}" srcId="{E5B23AAE-DD23-426B-A0AC-B626F8B59F62}" destId="{4357A5D1-D446-445B-B303-F8A28DE7B373}" srcOrd="1" destOrd="0" parTransId="{2731F9EB-A71E-4919-AB4E-B87BEA5E7C54}" sibTransId="{9FB4165F-0A72-48C9-B55B-C9CC693DEC4F}"/>
    <dgm:cxn modelId="{C9141D65-C373-4304-9421-B23D70F7B3D5}" type="presOf" srcId="{2FA5B803-048A-4F6B-84B6-DC9BDB11D2C4}" destId="{A85D3D34-B6FE-4487-8E74-8D7782076456}" srcOrd="0" destOrd="0" presId="urn:microsoft.com/office/officeart/2018/2/layout/IconVerticalSolidList"/>
    <dgm:cxn modelId="{110A3965-A164-4CC8-859A-F9540A4C8C78}" type="presOf" srcId="{E5B23AAE-DD23-426B-A0AC-B626F8B59F62}" destId="{5ED2EE3D-4A5A-4CE8-804B-D059F2D16E05}" srcOrd="0" destOrd="0" presId="urn:microsoft.com/office/officeart/2018/2/layout/IconVerticalSolidList"/>
    <dgm:cxn modelId="{3AAEAB49-71EE-41B2-BF14-BB996A245985}" type="presOf" srcId="{4F7109E8-9F8F-42CB-A5DD-08263E9A3DDE}" destId="{21563D05-F5FD-407E-ABB3-FC4106FED2B7}" srcOrd="0" destOrd="0" presId="urn:microsoft.com/office/officeart/2018/2/layout/IconVerticalSolidList"/>
    <dgm:cxn modelId="{3E578191-3B9B-4D8F-B564-03F09DE68C6A}" srcId="{E5B23AAE-DD23-426B-A0AC-B626F8B59F62}" destId="{2679B12F-AF24-49E1-8C16-95097C3AEBF3}" srcOrd="4" destOrd="0" parTransId="{A6F4485D-CE81-4E22-B9C1-0C344C91746A}" sibTransId="{E89EE9AB-45DE-4C2F-9EFE-1C0EE5965DF1}"/>
    <dgm:cxn modelId="{955CDE98-63F8-4A04-980D-8E149C3B20A2}" type="presOf" srcId="{70249894-9452-4962-B78A-691A606E480B}" destId="{079A3BB7-0294-43AC-BA56-5DC067DCC4B6}" srcOrd="0" destOrd="0" presId="urn:microsoft.com/office/officeart/2018/2/layout/IconVerticalSolidList"/>
    <dgm:cxn modelId="{AFB78EAF-504E-4FED-ACF8-7138FDE7BB91}" type="presOf" srcId="{2679B12F-AF24-49E1-8C16-95097C3AEBF3}" destId="{EB0E8812-239B-4FFF-9C06-527258D79950}" srcOrd="0" destOrd="0" presId="urn:microsoft.com/office/officeart/2018/2/layout/IconVerticalSolidList"/>
    <dgm:cxn modelId="{2E1F5EE5-BACB-4B20-8AD9-E56FC1F83D6B}" type="presOf" srcId="{4357A5D1-D446-445B-B303-F8A28DE7B373}" destId="{678C1429-ED4D-4186-BB7A-FCD80853B0EE}" srcOrd="0" destOrd="0" presId="urn:microsoft.com/office/officeart/2018/2/layout/IconVerticalSolidList"/>
    <dgm:cxn modelId="{50F4E11B-9B7F-4881-9BB9-13E836EC4168}" type="presParOf" srcId="{5ED2EE3D-4A5A-4CE8-804B-D059F2D16E05}" destId="{0277BC6D-FBFF-4E32-A30B-33CD2E8BF4A6}" srcOrd="0" destOrd="0" presId="urn:microsoft.com/office/officeart/2018/2/layout/IconVerticalSolidList"/>
    <dgm:cxn modelId="{20E0FF80-87C4-4F9E-8450-8BA446AAAF89}" type="presParOf" srcId="{0277BC6D-FBFF-4E32-A30B-33CD2E8BF4A6}" destId="{DDACA108-1776-4E98-8C0F-2FF4F4B5DB17}" srcOrd="0" destOrd="0" presId="urn:microsoft.com/office/officeart/2018/2/layout/IconVerticalSolidList"/>
    <dgm:cxn modelId="{616BFDA5-29B7-4412-9354-2AEDEF9065DD}" type="presParOf" srcId="{0277BC6D-FBFF-4E32-A30B-33CD2E8BF4A6}" destId="{4135D6AB-A003-42DD-8A74-1DAF2BB7E8D9}" srcOrd="1" destOrd="0" presId="urn:microsoft.com/office/officeart/2018/2/layout/IconVerticalSolidList"/>
    <dgm:cxn modelId="{1F72F081-E768-4D3E-B7CE-69401C0D754D}" type="presParOf" srcId="{0277BC6D-FBFF-4E32-A30B-33CD2E8BF4A6}" destId="{FB3CBD75-8F93-4E05-A1CA-744B5855255B}" srcOrd="2" destOrd="0" presId="urn:microsoft.com/office/officeart/2018/2/layout/IconVerticalSolidList"/>
    <dgm:cxn modelId="{4F102E2D-1394-49DA-8B3A-85DB5DCC7FDE}" type="presParOf" srcId="{0277BC6D-FBFF-4E32-A30B-33CD2E8BF4A6}" destId="{21563D05-F5FD-407E-ABB3-FC4106FED2B7}" srcOrd="3" destOrd="0" presId="urn:microsoft.com/office/officeart/2018/2/layout/IconVerticalSolidList"/>
    <dgm:cxn modelId="{51DF0503-324E-4912-97CB-EF54B228A006}" type="presParOf" srcId="{5ED2EE3D-4A5A-4CE8-804B-D059F2D16E05}" destId="{B37685D8-F213-44E0-BDE2-C8F3A0C977B1}" srcOrd="1" destOrd="0" presId="urn:microsoft.com/office/officeart/2018/2/layout/IconVerticalSolidList"/>
    <dgm:cxn modelId="{C6F0FB5B-4D61-48F7-A651-05451BE50B60}" type="presParOf" srcId="{5ED2EE3D-4A5A-4CE8-804B-D059F2D16E05}" destId="{039A8C94-8514-461E-8CDA-A9095A1D7750}" srcOrd="2" destOrd="0" presId="urn:microsoft.com/office/officeart/2018/2/layout/IconVerticalSolidList"/>
    <dgm:cxn modelId="{D6E35882-6DBF-419A-9806-E8C9DA5F02C0}" type="presParOf" srcId="{039A8C94-8514-461E-8CDA-A9095A1D7750}" destId="{C65BE016-61A1-4B1F-B71A-A3D144F01C99}" srcOrd="0" destOrd="0" presId="urn:microsoft.com/office/officeart/2018/2/layout/IconVerticalSolidList"/>
    <dgm:cxn modelId="{68F9F3B3-33FD-495C-AB20-1548216F18A1}" type="presParOf" srcId="{039A8C94-8514-461E-8CDA-A9095A1D7750}" destId="{016EDA17-CB02-4AEF-BC7A-21DAE6633F68}" srcOrd="1" destOrd="0" presId="urn:microsoft.com/office/officeart/2018/2/layout/IconVerticalSolidList"/>
    <dgm:cxn modelId="{233BA167-9579-48C3-B159-AC3B503A0B27}" type="presParOf" srcId="{039A8C94-8514-461E-8CDA-A9095A1D7750}" destId="{511CAF74-806C-41FD-AB95-55C3B61756AA}" srcOrd="2" destOrd="0" presId="urn:microsoft.com/office/officeart/2018/2/layout/IconVerticalSolidList"/>
    <dgm:cxn modelId="{9F44A903-1576-4ADD-A6F9-0798BCF228A1}" type="presParOf" srcId="{039A8C94-8514-461E-8CDA-A9095A1D7750}" destId="{678C1429-ED4D-4186-BB7A-FCD80853B0EE}" srcOrd="3" destOrd="0" presId="urn:microsoft.com/office/officeart/2018/2/layout/IconVerticalSolidList"/>
    <dgm:cxn modelId="{93000410-D5BE-4A1D-940D-13A29271109D}" type="presParOf" srcId="{5ED2EE3D-4A5A-4CE8-804B-D059F2D16E05}" destId="{F3751304-4A0E-45D7-853C-4AF492D2FE59}" srcOrd="3" destOrd="0" presId="urn:microsoft.com/office/officeart/2018/2/layout/IconVerticalSolidList"/>
    <dgm:cxn modelId="{87C61485-EF68-4A89-B92A-1E3CCB2C8019}" type="presParOf" srcId="{5ED2EE3D-4A5A-4CE8-804B-D059F2D16E05}" destId="{1FFA78B5-D48E-4638-AC7D-BE9E0909EAF9}" srcOrd="4" destOrd="0" presId="urn:microsoft.com/office/officeart/2018/2/layout/IconVerticalSolidList"/>
    <dgm:cxn modelId="{ED10FF33-7A64-40CD-BD95-3C241BB92A9B}" type="presParOf" srcId="{1FFA78B5-D48E-4638-AC7D-BE9E0909EAF9}" destId="{45C86D0C-56A2-46B6-87A3-F3DB7F0D19AB}" srcOrd="0" destOrd="0" presId="urn:microsoft.com/office/officeart/2018/2/layout/IconVerticalSolidList"/>
    <dgm:cxn modelId="{E31FC97C-EAC5-4778-8BEA-1C7E19F7C800}" type="presParOf" srcId="{1FFA78B5-D48E-4638-AC7D-BE9E0909EAF9}" destId="{3E054B08-ED49-4411-AE3C-A9C9A25AC04A}" srcOrd="1" destOrd="0" presId="urn:microsoft.com/office/officeart/2018/2/layout/IconVerticalSolidList"/>
    <dgm:cxn modelId="{07E0FB07-9A0B-4C29-9D01-319CA2DF97CE}" type="presParOf" srcId="{1FFA78B5-D48E-4638-AC7D-BE9E0909EAF9}" destId="{E3407203-8031-4CD8-A4EF-D1170EBA1D2C}" srcOrd="2" destOrd="0" presId="urn:microsoft.com/office/officeart/2018/2/layout/IconVerticalSolidList"/>
    <dgm:cxn modelId="{91A8C9B8-98DB-415C-BE27-0CC46B58D77A}" type="presParOf" srcId="{1FFA78B5-D48E-4638-AC7D-BE9E0909EAF9}" destId="{079A3BB7-0294-43AC-BA56-5DC067DCC4B6}" srcOrd="3" destOrd="0" presId="urn:microsoft.com/office/officeart/2018/2/layout/IconVerticalSolidList"/>
    <dgm:cxn modelId="{552DFD8E-9FBF-46C9-A7C1-C6268CFF2310}" type="presParOf" srcId="{5ED2EE3D-4A5A-4CE8-804B-D059F2D16E05}" destId="{CBDA048E-01A7-491D-ABA1-7AA0BF151EEE}" srcOrd="5" destOrd="0" presId="urn:microsoft.com/office/officeart/2018/2/layout/IconVerticalSolidList"/>
    <dgm:cxn modelId="{F76ED7F0-BB5F-4F48-9DD5-35A135228AE8}" type="presParOf" srcId="{5ED2EE3D-4A5A-4CE8-804B-D059F2D16E05}" destId="{B58384C4-32C0-40F8-BB0B-EF686B544F42}" srcOrd="6" destOrd="0" presId="urn:microsoft.com/office/officeart/2018/2/layout/IconVerticalSolidList"/>
    <dgm:cxn modelId="{30A79D19-1116-4FFB-BDC3-79729B0D3FB3}" type="presParOf" srcId="{B58384C4-32C0-40F8-BB0B-EF686B544F42}" destId="{75E838B4-9F85-4B84-8C12-2809CF13593C}" srcOrd="0" destOrd="0" presId="urn:microsoft.com/office/officeart/2018/2/layout/IconVerticalSolidList"/>
    <dgm:cxn modelId="{827E5B92-747D-4737-BE45-9E9B4B07B7AA}" type="presParOf" srcId="{B58384C4-32C0-40F8-BB0B-EF686B544F42}" destId="{ADB9BE3B-73F3-4F3F-AD6E-2E030DCF31F9}" srcOrd="1" destOrd="0" presId="urn:microsoft.com/office/officeart/2018/2/layout/IconVerticalSolidList"/>
    <dgm:cxn modelId="{DA25DD5C-A19E-4BEB-B935-A9CAC670AB9F}" type="presParOf" srcId="{B58384C4-32C0-40F8-BB0B-EF686B544F42}" destId="{2EE047D7-679A-4783-AFF1-E63AB1E8991B}" srcOrd="2" destOrd="0" presId="urn:microsoft.com/office/officeart/2018/2/layout/IconVerticalSolidList"/>
    <dgm:cxn modelId="{C8BDA155-500A-4DF2-9072-B4EC6F74CCC3}" type="presParOf" srcId="{B58384C4-32C0-40F8-BB0B-EF686B544F42}" destId="{37D607D6-2B35-44CB-AC21-ADCE64AE574E}" srcOrd="3" destOrd="0" presId="urn:microsoft.com/office/officeart/2018/2/layout/IconVerticalSolidList"/>
    <dgm:cxn modelId="{C6BD07D2-5434-4364-BEA7-15AF3C4E9EF5}" type="presParOf" srcId="{5ED2EE3D-4A5A-4CE8-804B-D059F2D16E05}" destId="{657E91AF-C2E2-451B-8782-8B74310EA8C3}" srcOrd="7" destOrd="0" presId="urn:microsoft.com/office/officeart/2018/2/layout/IconVerticalSolidList"/>
    <dgm:cxn modelId="{F83D5785-EDA9-4214-9D8D-2CE48C3578DD}" type="presParOf" srcId="{5ED2EE3D-4A5A-4CE8-804B-D059F2D16E05}" destId="{CDE73AB7-06FA-4A5D-B79A-BE26318C7870}" srcOrd="8" destOrd="0" presId="urn:microsoft.com/office/officeart/2018/2/layout/IconVerticalSolidList"/>
    <dgm:cxn modelId="{76F95CA9-174C-4CB5-BF08-877AA9A2902F}" type="presParOf" srcId="{CDE73AB7-06FA-4A5D-B79A-BE26318C7870}" destId="{12C2F08B-5E1F-4D0F-8B48-88F550D2F490}" srcOrd="0" destOrd="0" presId="urn:microsoft.com/office/officeart/2018/2/layout/IconVerticalSolidList"/>
    <dgm:cxn modelId="{B8BAF19A-70C1-46B4-98A6-522ADE61523F}" type="presParOf" srcId="{CDE73AB7-06FA-4A5D-B79A-BE26318C7870}" destId="{6B08A589-67BB-4ECE-B9F4-EFCA1B655494}" srcOrd="1" destOrd="0" presId="urn:microsoft.com/office/officeart/2018/2/layout/IconVerticalSolidList"/>
    <dgm:cxn modelId="{76FC5440-8B9D-4160-B1C8-E85AC6777749}" type="presParOf" srcId="{CDE73AB7-06FA-4A5D-B79A-BE26318C7870}" destId="{0D6207CC-81CC-4BE5-9870-7B6E0AD6EEB2}" srcOrd="2" destOrd="0" presId="urn:microsoft.com/office/officeart/2018/2/layout/IconVerticalSolidList"/>
    <dgm:cxn modelId="{E53C0E12-CA5C-438B-A125-C5733D993617}" type="presParOf" srcId="{CDE73AB7-06FA-4A5D-B79A-BE26318C7870}" destId="{EB0E8812-239B-4FFF-9C06-527258D79950}" srcOrd="3" destOrd="0" presId="urn:microsoft.com/office/officeart/2018/2/layout/IconVerticalSolidList"/>
    <dgm:cxn modelId="{A7AA5C68-0DE5-4D1F-96B3-9FAAEEE861A6}" type="presParOf" srcId="{5ED2EE3D-4A5A-4CE8-804B-D059F2D16E05}" destId="{328934BB-58F2-41F1-941C-691C4E7F77D8}" srcOrd="9" destOrd="0" presId="urn:microsoft.com/office/officeart/2018/2/layout/IconVerticalSolidList"/>
    <dgm:cxn modelId="{E1BCD6F5-982A-419B-91AD-32213AF804F7}" type="presParOf" srcId="{5ED2EE3D-4A5A-4CE8-804B-D059F2D16E05}" destId="{83E63978-47BC-47C9-923B-4B6130E45BE6}" srcOrd="10" destOrd="0" presId="urn:microsoft.com/office/officeart/2018/2/layout/IconVerticalSolidList"/>
    <dgm:cxn modelId="{C70E460D-85F9-427B-9CCD-B8C307C86A1E}" type="presParOf" srcId="{83E63978-47BC-47C9-923B-4B6130E45BE6}" destId="{8D311F5F-4B11-49D9-B25C-F515AA47EC97}" srcOrd="0" destOrd="0" presId="urn:microsoft.com/office/officeart/2018/2/layout/IconVerticalSolidList"/>
    <dgm:cxn modelId="{5B05A34A-83E9-45D1-8A30-C310030FD123}" type="presParOf" srcId="{83E63978-47BC-47C9-923B-4B6130E45BE6}" destId="{F235844D-3090-4416-86C8-3A9A79E166AE}" srcOrd="1" destOrd="0" presId="urn:microsoft.com/office/officeart/2018/2/layout/IconVerticalSolidList"/>
    <dgm:cxn modelId="{29AF235B-C4A5-4650-94A3-0829A838A960}" type="presParOf" srcId="{83E63978-47BC-47C9-923B-4B6130E45BE6}" destId="{EC317BF8-92AC-459B-9B44-2801F334CD11}" srcOrd="2" destOrd="0" presId="urn:microsoft.com/office/officeart/2018/2/layout/IconVerticalSolidList"/>
    <dgm:cxn modelId="{9F3404B7-8FCD-4CFC-9CF4-69A4F5C1489F}" type="presParOf" srcId="{83E63978-47BC-47C9-923B-4B6130E45BE6}" destId="{A85D3D34-B6FE-4487-8E74-8D77820764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CA108-1776-4E98-8C0F-2FF4F4B5DB17}">
      <dsp:nvSpPr>
        <dsp:cNvPr id="0" name=""/>
        <dsp:cNvSpPr/>
      </dsp:nvSpPr>
      <dsp:spPr>
        <a:xfrm>
          <a:off x="0" y="1482"/>
          <a:ext cx="10622643" cy="631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5D6AB-A003-42DD-8A74-1DAF2BB7E8D9}">
      <dsp:nvSpPr>
        <dsp:cNvPr id="0" name=""/>
        <dsp:cNvSpPr/>
      </dsp:nvSpPr>
      <dsp:spPr>
        <a:xfrm>
          <a:off x="154596" y="107125"/>
          <a:ext cx="420362" cy="4203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563D05-F5FD-407E-ABB3-FC4106FED2B7}">
      <dsp:nvSpPr>
        <dsp:cNvPr id="0" name=""/>
        <dsp:cNvSpPr/>
      </dsp:nvSpPr>
      <dsp:spPr>
        <a:xfrm>
          <a:off x="729554" y="1482"/>
          <a:ext cx="9893089" cy="63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50" tIns="66850" rIns="66850" bIns="6685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DSD and GCBS trained SSPs on guidelines; SSPs receive on-site support and mentoring from GCBS</a:t>
          </a:r>
        </a:p>
      </dsp:txBody>
      <dsp:txXfrm>
        <a:off x="729554" y="1482"/>
        <a:ext cx="9893089" cy="631649"/>
      </dsp:txXfrm>
    </dsp:sp>
    <dsp:sp modelId="{C65BE016-61A1-4B1F-B71A-A3D144F01C99}">
      <dsp:nvSpPr>
        <dsp:cNvPr id="0" name=""/>
        <dsp:cNvSpPr/>
      </dsp:nvSpPr>
      <dsp:spPr>
        <a:xfrm>
          <a:off x="0" y="791043"/>
          <a:ext cx="10622643" cy="631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EDA17-CB02-4AEF-BC7A-21DAE6633F68}">
      <dsp:nvSpPr>
        <dsp:cNvPr id="0" name=""/>
        <dsp:cNvSpPr/>
      </dsp:nvSpPr>
      <dsp:spPr>
        <a:xfrm>
          <a:off x="154596" y="896687"/>
          <a:ext cx="420362" cy="4203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8C1429-ED4D-4186-BB7A-FCD80853B0EE}">
      <dsp:nvSpPr>
        <dsp:cNvPr id="0" name=""/>
        <dsp:cNvSpPr/>
      </dsp:nvSpPr>
      <dsp:spPr>
        <a:xfrm>
          <a:off x="729554" y="791043"/>
          <a:ext cx="9893089" cy="63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50" tIns="66850" rIns="66850" bIns="6685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 Establishment of MDTs with DSD, GCBS, ANOVA (clinical partner), Department of Health</a:t>
          </a:r>
        </a:p>
      </dsp:txBody>
      <dsp:txXfrm>
        <a:off x="729554" y="791043"/>
        <a:ext cx="9893089" cy="631649"/>
      </dsp:txXfrm>
    </dsp:sp>
    <dsp:sp modelId="{45C86D0C-56A2-46B6-87A3-F3DB7F0D19AB}">
      <dsp:nvSpPr>
        <dsp:cNvPr id="0" name=""/>
        <dsp:cNvSpPr/>
      </dsp:nvSpPr>
      <dsp:spPr>
        <a:xfrm>
          <a:off x="0" y="1580605"/>
          <a:ext cx="10622643" cy="631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054B08-ED49-4411-AE3C-A9C9A25AC04A}">
      <dsp:nvSpPr>
        <dsp:cNvPr id="0" name=""/>
        <dsp:cNvSpPr/>
      </dsp:nvSpPr>
      <dsp:spPr>
        <a:xfrm>
          <a:off x="154596" y="1686248"/>
          <a:ext cx="420362" cy="4203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9A3BB7-0294-43AC-BA56-5DC067DCC4B6}">
      <dsp:nvSpPr>
        <dsp:cNvPr id="0" name=""/>
        <dsp:cNvSpPr/>
      </dsp:nvSpPr>
      <dsp:spPr>
        <a:xfrm>
          <a:off x="729554" y="1580605"/>
          <a:ext cx="9893089" cy="63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50" tIns="66850" rIns="66850" bIns="6685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Signed MOU between GCBS and ANOVA</a:t>
          </a:r>
        </a:p>
      </dsp:txBody>
      <dsp:txXfrm>
        <a:off x="729554" y="1580605"/>
        <a:ext cx="9893089" cy="631649"/>
      </dsp:txXfrm>
    </dsp:sp>
    <dsp:sp modelId="{75E838B4-9F85-4B84-8C12-2809CF13593C}">
      <dsp:nvSpPr>
        <dsp:cNvPr id="0" name=""/>
        <dsp:cNvSpPr/>
      </dsp:nvSpPr>
      <dsp:spPr>
        <a:xfrm>
          <a:off x="0" y="2370167"/>
          <a:ext cx="10622643" cy="631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9BE3B-73F3-4F3F-AD6E-2E030DCF31F9}">
      <dsp:nvSpPr>
        <dsp:cNvPr id="0" name=""/>
        <dsp:cNvSpPr/>
      </dsp:nvSpPr>
      <dsp:spPr>
        <a:xfrm>
          <a:off x="158752" y="2479965"/>
          <a:ext cx="412049" cy="412052"/>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000" r="-3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D607D6-2B35-44CB-AC21-ADCE64AE574E}">
      <dsp:nvSpPr>
        <dsp:cNvPr id="0" name=""/>
        <dsp:cNvSpPr/>
      </dsp:nvSpPr>
      <dsp:spPr>
        <a:xfrm>
          <a:off x="729554" y="2370167"/>
          <a:ext cx="9893089" cy="63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50" tIns="66850" rIns="66850" bIns="6685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Defined roles and responsibilities of partners on the MDT</a:t>
          </a:r>
        </a:p>
      </dsp:txBody>
      <dsp:txXfrm>
        <a:off x="729554" y="2370167"/>
        <a:ext cx="9893089" cy="631649"/>
      </dsp:txXfrm>
    </dsp:sp>
    <dsp:sp modelId="{12C2F08B-5E1F-4D0F-8B48-88F550D2F490}">
      <dsp:nvSpPr>
        <dsp:cNvPr id="0" name=""/>
        <dsp:cNvSpPr/>
      </dsp:nvSpPr>
      <dsp:spPr>
        <a:xfrm>
          <a:off x="0" y="3159728"/>
          <a:ext cx="10622643" cy="631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08A589-67BB-4ECE-B9F4-EFCA1B655494}">
      <dsp:nvSpPr>
        <dsp:cNvPr id="0" name=""/>
        <dsp:cNvSpPr/>
      </dsp:nvSpPr>
      <dsp:spPr>
        <a:xfrm>
          <a:off x="164571" y="3275347"/>
          <a:ext cx="400411" cy="400411"/>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1000" b="-1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0E8812-239B-4FFF-9C06-527258D79950}">
      <dsp:nvSpPr>
        <dsp:cNvPr id="0" name=""/>
        <dsp:cNvSpPr/>
      </dsp:nvSpPr>
      <dsp:spPr>
        <a:xfrm>
          <a:off x="729554" y="3159728"/>
          <a:ext cx="9893089" cy="63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50" tIns="66850" rIns="66850" bIns="6685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Developed processes and tools for the MDT to conduct case conferencing</a:t>
          </a:r>
        </a:p>
      </dsp:txBody>
      <dsp:txXfrm>
        <a:off x="729554" y="3159728"/>
        <a:ext cx="9893089" cy="631649"/>
      </dsp:txXfrm>
    </dsp:sp>
    <dsp:sp modelId="{8D311F5F-4B11-49D9-B25C-F515AA47EC97}">
      <dsp:nvSpPr>
        <dsp:cNvPr id="0" name=""/>
        <dsp:cNvSpPr/>
      </dsp:nvSpPr>
      <dsp:spPr>
        <a:xfrm>
          <a:off x="0" y="3949290"/>
          <a:ext cx="10622643" cy="6316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5844D-3090-4416-86C8-3A9A79E166AE}">
      <dsp:nvSpPr>
        <dsp:cNvPr id="0" name=""/>
        <dsp:cNvSpPr/>
      </dsp:nvSpPr>
      <dsp:spPr>
        <a:xfrm>
          <a:off x="154596" y="4054933"/>
          <a:ext cx="420362" cy="42036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5D3D34-B6FE-4487-8E74-8D7782076456}">
      <dsp:nvSpPr>
        <dsp:cNvPr id="0" name=""/>
        <dsp:cNvSpPr/>
      </dsp:nvSpPr>
      <dsp:spPr>
        <a:xfrm>
          <a:off x="729554" y="3949290"/>
          <a:ext cx="9893089" cy="63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50" tIns="66850" rIns="66850" bIns="6685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Developed schedules, agendas, and reporting and feedback mechanisms</a:t>
          </a:r>
        </a:p>
      </dsp:txBody>
      <dsp:txXfrm>
        <a:off x="729554" y="3949290"/>
        <a:ext cx="9893089" cy="6316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0.25892</cdr:x>
      <cdr:y>0.47626</cdr:y>
    </cdr:from>
    <cdr:to>
      <cdr:x>0.32978</cdr:x>
      <cdr:y>0.65204</cdr:y>
    </cdr:to>
    <cdr:sp macro="" textlink="">
      <cdr:nvSpPr>
        <cdr:cNvPr id="2" name="Arrow: Bent-Up 1">
          <a:extLst xmlns:a="http://schemas.openxmlformats.org/drawingml/2006/main">
            <a:ext uri="{FF2B5EF4-FFF2-40B4-BE49-F238E27FC236}">
              <a16:creationId xmlns:a16="http://schemas.microsoft.com/office/drawing/2014/main" id="{0E9C578F-DB9A-66EE-62C5-10618D9E42B3}"/>
            </a:ext>
          </a:extLst>
        </cdr:cNvPr>
        <cdr:cNvSpPr/>
      </cdr:nvSpPr>
      <cdr:spPr>
        <a:xfrm xmlns:a="http://schemas.openxmlformats.org/drawingml/2006/main" flipV="1">
          <a:off x="2568673" y="1831428"/>
          <a:ext cx="703013" cy="675968"/>
        </a:xfrm>
        <a:prstGeom xmlns:a="http://schemas.openxmlformats.org/drawingml/2006/main" prst="bentUpArrow">
          <a:avLst>
            <a:gd name="adj1" fmla="val 17915"/>
            <a:gd name="adj2" fmla="val 25000"/>
            <a:gd name="adj3" fmla="val 25000"/>
          </a:avLst>
        </a:prstGeom>
        <a:solidFill xmlns:a="http://schemas.openxmlformats.org/drawingml/2006/main">
          <a:srgbClr val="CB4337"/>
        </a:solidFill>
        <a:ln xmlns:a="http://schemas.openxmlformats.org/drawingml/2006/main">
          <a:noFill/>
          <a:prstDash val="solid"/>
        </a:ln>
        <a:effectLst xmlns:a="http://schemas.openxmlformats.org/drawingml/2006/main">
          <a:reflection blurRad="6350" stA="50000" endA="300" endPos="55000" dir="5400000" sy="-100000" algn="bl" rotWithShape="0"/>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ZA"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ZA"/>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AD16F4DA-8C67-4454-9259-8132A82F2EF1}" type="datetimeFigureOut">
              <a:rPr lang="en-ZA" smtClean="0"/>
              <a:t>2023/08/09</a:t>
            </a:fld>
            <a:endParaRPr lang="en-ZA"/>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ZA"/>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ZA"/>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B385BF6F-3132-4DAB-B915-D2080DE91807}" type="slidenum">
              <a:rPr lang="en-ZA" smtClean="0"/>
              <a:t>‹#›</a:t>
            </a:fld>
            <a:endParaRPr lang="en-ZA"/>
          </a:p>
        </p:txBody>
      </p:sp>
    </p:spTree>
    <p:extLst>
      <p:ext uri="{BB962C8B-B14F-4D97-AF65-F5344CB8AC3E}">
        <p14:creationId xmlns:p14="http://schemas.microsoft.com/office/powerpoint/2010/main" val="4578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84409-EE34-BC44-A2F2-D06D2FCFCE7B}" type="slidenum">
              <a:rPr lang="en-US" smtClean="0"/>
              <a:t>1</a:t>
            </a:fld>
            <a:endParaRPr lang="en-US"/>
          </a:p>
        </p:txBody>
      </p:sp>
    </p:spTree>
    <p:extLst>
      <p:ext uri="{BB962C8B-B14F-4D97-AF65-F5344CB8AC3E}">
        <p14:creationId xmlns:p14="http://schemas.microsoft.com/office/powerpoint/2010/main" val="306544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85D2DDC1-15C9-485E-B067-B50FD1D9F41B}" type="slidenum">
              <a:rPr lang="en-ZA" smtClean="0"/>
              <a:t>22</a:t>
            </a:fld>
            <a:endParaRPr lang="en-ZA"/>
          </a:p>
        </p:txBody>
      </p:sp>
    </p:spTree>
    <p:extLst>
      <p:ext uri="{BB962C8B-B14F-4D97-AF65-F5344CB8AC3E}">
        <p14:creationId xmlns:p14="http://schemas.microsoft.com/office/powerpoint/2010/main" val="3349585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385BF6F-3132-4DAB-B915-D2080DE91807}" type="slidenum">
              <a:rPr lang="en-ZA" smtClean="0"/>
              <a:t>23</a:t>
            </a:fld>
            <a:endParaRPr lang="en-ZA"/>
          </a:p>
        </p:txBody>
      </p:sp>
    </p:spTree>
    <p:extLst>
      <p:ext uri="{BB962C8B-B14F-4D97-AF65-F5344CB8AC3E}">
        <p14:creationId xmlns:p14="http://schemas.microsoft.com/office/powerpoint/2010/main" val="742858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B84409-EE34-BC44-A2F2-D06D2FCFCE7B}" type="slidenum">
              <a:rPr lang="en-US" smtClean="0"/>
              <a:t>24</a:t>
            </a:fld>
            <a:endParaRPr lang="en-US"/>
          </a:p>
        </p:txBody>
      </p:sp>
    </p:spTree>
    <p:extLst>
      <p:ext uri="{BB962C8B-B14F-4D97-AF65-F5344CB8AC3E}">
        <p14:creationId xmlns:p14="http://schemas.microsoft.com/office/powerpoint/2010/main" val="426422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BF6F-3132-4DAB-B915-D2080DE91807}" type="slidenum">
              <a:rPr lang="en-ZA" smtClean="0"/>
              <a:t>25</a:t>
            </a:fld>
            <a:endParaRPr lang="en-ZA"/>
          </a:p>
        </p:txBody>
      </p:sp>
    </p:spTree>
    <p:extLst>
      <p:ext uri="{BB962C8B-B14F-4D97-AF65-F5344CB8AC3E}">
        <p14:creationId xmlns:p14="http://schemas.microsoft.com/office/powerpoint/2010/main" val="154451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155">
              <a:defRPr/>
            </a:pPr>
            <a:fld id="{2FC3DE28-71C5-CF4D-9AED-23D41F844058}" type="slidenum">
              <a:rPr lang="en-US">
                <a:solidFill>
                  <a:prstClr val="black"/>
                </a:solidFill>
                <a:latin typeface="Calibri" panose="020F0502020204030204"/>
              </a:rPr>
              <a:pPr defTabSz="966155">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14532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85D2DDC1-15C9-485E-B067-B50FD1D9F41B}" type="slidenum">
              <a:rPr lang="en-ZA" smtClean="0"/>
              <a:t>4</a:t>
            </a:fld>
            <a:endParaRPr lang="en-ZA"/>
          </a:p>
        </p:txBody>
      </p:sp>
    </p:spTree>
    <p:extLst>
      <p:ext uri="{BB962C8B-B14F-4D97-AF65-F5344CB8AC3E}">
        <p14:creationId xmlns:p14="http://schemas.microsoft.com/office/powerpoint/2010/main" val="12809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B542535-452E-4B68-88FE-E08F3EBE6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0F5738-CE36-452F-BD29-098D1A525C38}"/>
              </a:ext>
            </a:extLst>
          </p:cNvPr>
          <p:cNvSpPr>
            <a:spLocks noGrp="1"/>
          </p:cNvSpPr>
          <p:nvPr>
            <p:ph type="body" idx="1"/>
          </p:nvPr>
        </p:nvSpPr>
        <p:spPr/>
        <p:txBody>
          <a:bodyPr/>
          <a:lstStyle/>
          <a:p>
            <a:pPr>
              <a:defRPr/>
            </a:pPr>
            <a:endParaRPr lang="en-ZA"/>
          </a:p>
        </p:txBody>
      </p:sp>
      <p:sp>
        <p:nvSpPr>
          <p:cNvPr id="15364" name="Slide Number Placeholder 3">
            <a:extLst>
              <a:ext uri="{FF2B5EF4-FFF2-40B4-BE49-F238E27FC236}">
                <a16:creationId xmlns:a16="http://schemas.microsoft.com/office/drawing/2014/main" id="{B6E0737C-957A-4DC5-BD02-5AA7E7184F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ヒラギノ角ゴ Pro W3" charset="-128"/>
              </a:defRPr>
            </a:lvl1pPr>
            <a:lvl2pPr marL="790888" indent="-304188">
              <a:defRPr sz="2500">
                <a:solidFill>
                  <a:schemeClr val="tx1"/>
                </a:solidFill>
                <a:latin typeface="Times New Roman" panose="02020603050405020304" pitchFamily="18" charset="0"/>
                <a:ea typeface="ヒラギノ角ゴ Pro W3" charset="-128"/>
              </a:defRPr>
            </a:lvl2pPr>
            <a:lvl3pPr marL="1216752" indent="-243351">
              <a:defRPr sz="2500">
                <a:solidFill>
                  <a:schemeClr val="tx1"/>
                </a:solidFill>
                <a:latin typeface="Times New Roman" panose="02020603050405020304" pitchFamily="18" charset="0"/>
                <a:ea typeface="ヒラギノ角ゴ Pro W3" charset="-128"/>
              </a:defRPr>
            </a:lvl3pPr>
            <a:lvl4pPr marL="1703453" indent="-243351">
              <a:defRPr sz="2500">
                <a:solidFill>
                  <a:schemeClr val="tx1"/>
                </a:solidFill>
                <a:latin typeface="Times New Roman" panose="02020603050405020304" pitchFamily="18" charset="0"/>
                <a:ea typeface="ヒラギノ角ゴ Pro W3" charset="-128"/>
              </a:defRPr>
            </a:lvl4pPr>
            <a:lvl5pPr marL="2190153" indent="-243351">
              <a:defRPr sz="2500">
                <a:solidFill>
                  <a:schemeClr val="tx1"/>
                </a:solidFill>
                <a:latin typeface="Times New Roman" panose="02020603050405020304" pitchFamily="18" charset="0"/>
                <a:ea typeface="ヒラギノ角ゴ Pro W3" charset="-128"/>
              </a:defRPr>
            </a:lvl5pPr>
            <a:lvl6pPr marL="2676854" indent="-243351" eaLnBrk="0" fontAlgn="base" hangingPunct="0">
              <a:spcBef>
                <a:spcPct val="0"/>
              </a:spcBef>
              <a:spcAft>
                <a:spcPct val="0"/>
              </a:spcAft>
              <a:defRPr sz="2500">
                <a:solidFill>
                  <a:schemeClr val="tx1"/>
                </a:solidFill>
                <a:latin typeface="Times New Roman" panose="02020603050405020304" pitchFamily="18" charset="0"/>
                <a:ea typeface="ヒラギノ角ゴ Pro W3" charset="-128"/>
              </a:defRPr>
            </a:lvl6pPr>
            <a:lvl7pPr marL="3163554" indent="-243351" eaLnBrk="0" fontAlgn="base" hangingPunct="0">
              <a:spcBef>
                <a:spcPct val="0"/>
              </a:spcBef>
              <a:spcAft>
                <a:spcPct val="0"/>
              </a:spcAft>
              <a:defRPr sz="2500">
                <a:solidFill>
                  <a:schemeClr val="tx1"/>
                </a:solidFill>
                <a:latin typeface="Times New Roman" panose="02020603050405020304" pitchFamily="18" charset="0"/>
                <a:ea typeface="ヒラギノ角ゴ Pro W3" charset="-128"/>
              </a:defRPr>
            </a:lvl7pPr>
            <a:lvl8pPr marL="3650255" indent="-243351" eaLnBrk="0" fontAlgn="base" hangingPunct="0">
              <a:spcBef>
                <a:spcPct val="0"/>
              </a:spcBef>
              <a:spcAft>
                <a:spcPct val="0"/>
              </a:spcAft>
              <a:defRPr sz="2500">
                <a:solidFill>
                  <a:schemeClr val="tx1"/>
                </a:solidFill>
                <a:latin typeface="Times New Roman" panose="02020603050405020304" pitchFamily="18" charset="0"/>
                <a:ea typeface="ヒラギノ角ゴ Pro W3" charset="-128"/>
              </a:defRPr>
            </a:lvl8pPr>
            <a:lvl9pPr marL="4136956" indent="-243351" eaLnBrk="0" fontAlgn="base" hangingPunct="0">
              <a:spcBef>
                <a:spcPct val="0"/>
              </a:spcBef>
              <a:spcAft>
                <a:spcPct val="0"/>
              </a:spcAft>
              <a:defRPr sz="2500">
                <a:solidFill>
                  <a:schemeClr val="tx1"/>
                </a:solidFill>
                <a:latin typeface="Times New Roman" panose="02020603050405020304" pitchFamily="18" charset="0"/>
                <a:ea typeface="ヒラギノ角ゴ Pro W3" charset="-128"/>
              </a:defRPr>
            </a:lvl9pPr>
          </a:lstStyle>
          <a:p>
            <a:fld id="{89A4340B-34EF-4B28-A795-A58533E14057}" type="slidenum">
              <a:rPr lang="en-ZA" altLang="en-US" sz="1300">
                <a:solidFill>
                  <a:prstClr val="black"/>
                </a:solidFill>
              </a:rPr>
              <a:pPr/>
              <a:t>7</a:t>
            </a:fld>
            <a:endParaRPr lang="en-ZA" altLang="en-US" sz="1300">
              <a:solidFill>
                <a:prstClr val="black"/>
              </a:solidFill>
            </a:endParaRPr>
          </a:p>
        </p:txBody>
      </p:sp>
    </p:spTree>
    <p:extLst>
      <p:ext uri="{BB962C8B-B14F-4D97-AF65-F5344CB8AC3E}">
        <p14:creationId xmlns:p14="http://schemas.microsoft.com/office/powerpoint/2010/main" val="395889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idx="10"/>
          </p:nvPr>
        </p:nvSpPr>
        <p:spPr/>
        <p:txBody>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8</a:t>
            </a:fld>
            <a:endParaRPr lang="en-US"/>
          </a:p>
        </p:txBody>
      </p:sp>
    </p:spTree>
    <p:extLst>
      <p:ext uri="{BB962C8B-B14F-4D97-AF65-F5344CB8AC3E}">
        <p14:creationId xmlns:p14="http://schemas.microsoft.com/office/powerpoint/2010/main" val="3848730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85D2DDC1-15C9-485E-B067-B50FD1D9F41B}" type="slidenum">
              <a:rPr lang="en-ZA" smtClean="0"/>
              <a:t>12</a:t>
            </a:fld>
            <a:endParaRPr lang="en-ZA"/>
          </a:p>
        </p:txBody>
      </p:sp>
    </p:spTree>
    <p:extLst>
      <p:ext uri="{BB962C8B-B14F-4D97-AF65-F5344CB8AC3E}">
        <p14:creationId xmlns:p14="http://schemas.microsoft.com/office/powerpoint/2010/main" val="413016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85BF6F-3132-4DAB-B915-D2080DE91807}" type="slidenum">
              <a:rPr lang="en-ZA" smtClean="0"/>
              <a:t>14</a:t>
            </a:fld>
            <a:endParaRPr lang="en-ZA"/>
          </a:p>
        </p:txBody>
      </p:sp>
    </p:spTree>
    <p:extLst>
      <p:ext uri="{BB962C8B-B14F-4D97-AF65-F5344CB8AC3E}">
        <p14:creationId xmlns:p14="http://schemas.microsoft.com/office/powerpoint/2010/main" val="191328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BF6F-3132-4DAB-B915-D2080DE91807}" type="slidenum">
              <a:rPr lang="en-ZA" smtClean="0"/>
              <a:t>17</a:t>
            </a:fld>
            <a:endParaRPr lang="en-ZA"/>
          </a:p>
        </p:txBody>
      </p:sp>
    </p:spTree>
    <p:extLst>
      <p:ext uri="{BB962C8B-B14F-4D97-AF65-F5344CB8AC3E}">
        <p14:creationId xmlns:p14="http://schemas.microsoft.com/office/powerpoint/2010/main" val="14612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85D2DDC1-15C9-485E-B067-B50FD1D9F41B}" type="slidenum">
              <a:rPr lang="en-ZA" smtClean="0"/>
              <a:t>19</a:t>
            </a:fld>
            <a:endParaRPr lang="en-ZA"/>
          </a:p>
        </p:txBody>
      </p:sp>
    </p:spTree>
    <p:extLst>
      <p:ext uri="{BB962C8B-B14F-4D97-AF65-F5344CB8AC3E}">
        <p14:creationId xmlns:p14="http://schemas.microsoft.com/office/powerpoint/2010/main" val="456085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6A1A-F809-4C3B-80A8-45809ED11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50A2025-6F53-497C-B647-2426BB9FF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7D44238-91CD-4856-ABEF-F13716B4E63E}"/>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5" name="Footer Placeholder 4">
            <a:extLst>
              <a:ext uri="{FF2B5EF4-FFF2-40B4-BE49-F238E27FC236}">
                <a16:creationId xmlns:a16="http://schemas.microsoft.com/office/drawing/2014/main" id="{287891BD-BBC5-47C1-BAFE-E2D3266C417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88232CD-54D2-4F72-AB7C-1076B92CA0AC}"/>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333444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562C-967B-48BA-AED9-FD185C9258E9}"/>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69FD092-9346-4B17-8BE8-6E4CBB1D05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DE1A754-1F29-4506-AC50-4922DD7B757E}"/>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5" name="Footer Placeholder 4">
            <a:extLst>
              <a:ext uri="{FF2B5EF4-FFF2-40B4-BE49-F238E27FC236}">
                <a16:creationId xmlns:a16="http://schemas.microsoft.com/office/drawing/2014/main" id="{5E75E3DB-7C88-432D-9264-978FD504F11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F4D7237-515D-4312-95D1-85E84263AE60}"/>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390821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77839A-644F-4BD0-848C-8A49A4D49E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13C32C0-0D36-4723-B05F-9357940356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47E1124-F022-49E8-A284-9F343ADCE520}"/>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5" name="Footer Placeholder 4">
            <a:extLst>
              <a:ext uri="{FF2B5EF4-FFF2-40B4-BE49-F238E27FC236}">
                <a16:creationId xmlns:a16="http://schemas.microsoft.com/office/drawing/2014/main" id="{43F83960-1D1F-44CC-94C7-29CCBDA31B8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574464-0517-4D39-BB78-A23CE14BAEBE}"/>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224690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descr="gcbs powerpoint mosiacs.BMP"/>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22302"/>
            <a:ext cx="1103895" cy="926904"/>
          </a:xfrm>
          <a:prstGeom prst="rect">
            <a:avLst/>
          </a:prstGeom>
        </p:spPr>
      </p:pic>
      <p:pic>
        <p:nvPicPr>
          <p:cNvPr id="11" name="Picture 10" descr="gcbs powerpoint mosiacs.BMP"/>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122428" y="5944176"/>
            <a:ext cx="1159962" cy="959987"/>
          </a:xfrm>
          <a:prstGeom prst="rect">
            <a:avLst/>
          </a:prstGeom>
        </p:spPr>
      </p:pic>
      <p:graphicFrame>
        <p:nvGraphicFramePr>
          <p:cNvPr id="16" name="Object 15"/>
          <p:cNvGraphicFramePr>
            <a:graphicFrameLocks noChangeAspect="1"/>
          </p:cNvGraphicFramePr>
          <p:nvPr userDrawn="1">
            <p:extLst>
              <p:ext uri="{D42A27DB-BD31-4B8C-83A1-F6EECF244321}">
                <p14:modId xmlns:p14="http://schemas.microsoft.com/office/powerpoint/2010/main" val="3406217865"/>
              </p:ext>
            </p:extLst>
          </p:nvPr>
        </p:nvGraphicFramePr>
        <p:xfrm>
          <a:off x="5906741" y="5950650"/>
          <a:ext cx="2118820" cy="789348"/>
        </p:xfrm>
        <a:graphic>
          <a:graphicData uri="http://schemas.openxmlformats.org/presentationml/2006/ole">
            <mc:AlternateContent xmlns:mc="http://schemas.openxmlformats.org/markup-compatibility/2006">
              <mc:Choice xmlns:v="urn:schemas-microsoft-com:vml" Requires="v">
                <p:oleObj r:id="rId3" imgW="7830643" imgH="3543795" progId="">
                  <p:embed/>
                </p:oleObj>
              </mc:Choice>
              <mc:Fallback>
                <p:oleObj r:id="rId3" imgW="7830643" imgH="3543795" progId="">
                  <p:embed/>
                  <p:pic>
                    <p:nvPicPr>
                      <p:cNvPr id="16"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741" y="5950650"/>
                        <a:ext cx="2118820" cy="789348"/>
                      </a:xfrm>
                      <a:prstGeom prst="rect">
                        <a:avLst/>
                      </a:prstGeom>
                      <a:noFill/>
                      <a:ln>
                        <a:noFill/>
                      </a:ln>
                    </p:spPr>
                  </p:pic>
                </p:oleObj>
              </mc:Fallback>
            </mc:AlternateContent>
          </a:graphicData>
        </a:graphic>
      </p:graphicFrame>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31868" y="6048264"/>
            <a:ext cx="2047980" cy="594121"/>
          </a:xfrm>
          <a:prstGeom prst="rect">
            <a:avLst/>
          </a:prstGeom>
        </p:spPr>
      </p:pic>
      <p:pic>
        <p:nvPicPr>
          <p:cNvPr id="10" name="Picture 9">
            <a:extLst>
              <a:ext uri="{FF2B5EF4-FFF2-40B4-BE49-F238E27FC236}">
                <a16:creationId xmlns:a16="http://schemas.microsoft.com/office/drawing/2014/main" id="{F513B231-E0DF-467D-9CBF-D573ED77112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6154" y="5881872"/>
            <a:ext cx="1416160" cy="926904"/>
          </a:xfrm>
          <a:prstGeom prst="rect">
            <a:avLst/>
          </a:prstGeom>
        </p:spPr>
      </p:pic>
    </p:spTree>
    <p:extLst>
      <p:ext uri="{BB962C8B-B14F-4D97-AF65-F5344CB8AC3E}">
        <p14:creationId xmlns:p14="http://schemas.microsoft.com/office/powerpoint/2010/main" val="1976574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6F78-20D1-D707-6A0F-91A84E8B4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7479FF7F-07EE-E903-EA9E-5F01118174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A5FD5A8F-CE2D-9C20-FAB6-DB9AD47C07CA}"/>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5" name="Footer Placeholder 4">
            <a:extLst>
              <a:ext uri="{FF2B5EF4-FFF2-40B4-BE49-F238E27FC236}">
                <a16:creationId xmlns:a16="http://schemas.microsoft.com/office/drawing/2014/main" id="{B5712A74-EE76-8863-9928-93A9C1FA729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1F35A34-E1B6-6433-7095-D737F5E5B3C1}"/>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3054325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5629-83DB-F071-E981-1CE085A2F79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A57C4F8-B0F4-EF3F-86C6-7640767209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1B0438E-33F5-A7FC-54E6-CB4EF71F5D43}"/>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5" name="Footer Placeholder 4">
            <a:extLst>
              <a:ext uri="{FF2B5EF4-FFF2-40B4-BE49-F238E27FC236}">
                <a16:creationId xmlns:a16="http://schemas.microsoft.com/office/drawing/2014/main" id="{9A507162-2572-DD7D-90AE-3DD574B1FFD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C1CE023-FCDA-DF43-B01C-89B9BA2B4CDF}"/>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2576501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0DCF-737F-9285-F776-149199283B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5CF41E15-DAC7-FF5C-FA90-401C86BE54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DF2450-4A19-F04B-C34A-8080B087F4A1}"/>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5" name="Footer Placeholder 4">
            <a:extLst>
              <a:ext uri="{FF2B5EF4-FFF2-40B4-BE49-F238E27FC236}">
                <a16:creationId xmlns:a16="http://schemas.microsoft.com/office/drawing/2014/main" id="{56C26870-BEC3-2304-4660-21B3FB6CA6D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29B441-8DA8-79A2-6876-1F927C5FB07E}"/>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52839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0C91-7587-2B44-427C-8A846266121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F30EAAA-FEB1-FB9F-EFAF-3D0D2D08C7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7DAC0FF-CD7D-01DA-B9E4-98725C98D4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BB0F789-BE63-95C1-F171-B276CC95EEF0}"/>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6" name="Footer Placeholder 5">
            <a:extLst>
              <a:ext uri="{FF2B5EF4-FFF2-40B4-BE49-F238E27FC236}">
                <a16:creationId xmlns:a16="http://schemas.microsoft.com/office/drawing/2014/main" id="{B40481BD-CBDE-7D4E-DD06-D45C58888EE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A79812F-8DBE-0812-E576-E4064D34135C}"/>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1593594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7AA4C-1057-3115-A185-00C06B1B77FA}"/>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35C2A23-E4EE-9ED1-F6FA-D61910D43B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3BD917-D9FF-5A0D-701F-CECA73B3E2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F0FC507-81C8-C657-BA3B-8716B0998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4A248C-2A15-FC67-6BA6-85A58FAD0F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C06F6D3-DDA2-8379-1683-1A6F6C3F3593}"/>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8" name="Footer Placeholder 7">
            <a:extLst>
              <a:ext uri="{FF2B5EF4-FFF2-40B4-BE49-F238E27FC236}">
                <a16:creationId xmlns:a16="http://schemas.microsoft.com/office/drawing/2014/main" id="{B237E2B3-5D0B-B4FB-1242-2C8414BCC81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14C2895-6901-7069-C987-B799BFA0678E}"/>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154516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B8F91-31D6-FA72-1ABD-5DA87408E26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DEE6C2C-FA32-5D07-E1F2-51B3B910F4FE}"/>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4" name="Footer Placeholder 3">
            <a:extLst>
              <a:ext uri="{FF2B5EF4-FFF2-40B4-BE49-F238E27FC236}">
                <a16:creationId xmlns:a16="http://schemas.microsoft.com/office/drawing/2014/main" id="{511F820C-F601-6B2D-2A1D-F3E695FA92B9}"/>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302C2ED-1803-BF4B-00C4-7772D7F5E513}"/>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2536099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CB5CC5-BDAD-42AC-39D7-DFBE264F24F7}"/>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3" name="Footer Placeholder 2">
            <a:extLst>
              <a:ext uri="{FF2B5EF4-FFF2-40B4-BE49-F238E27FC236}">
                <a16:creationId xmlns:a16="http://schemas.microsoft.com/office/drawing/2014/main" id="{649632AF-1A26-D46F-5D8B-362C3BE50D6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D7D87F9-A5E6-720C-C5EB-3973C9F2A1E8}"/>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361837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100F-33AF-415D-8ACC-AF76D29BDFC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A260E9B-612E-47F8-8444-BD37FEEC76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E47E12D-780A-4081-A076-8C1CB619DBBF}"/>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5" name="Footer Placeholder 4">
            <a:extLst>
              <a:ext uri="{FF2B5EF4-FFF2-40B4-BE49-F238E27FC236}">
                <a16:creationId xmlns:a16="http://schemas.microsoft.com/office/drawing/2014/main" id="{E94E774D-A476-4002-964B-F2D544CE90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99CB1D5-77AE-45B5-BE4E-C74CFF753A20}"/>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3052060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0FBE0-726B-A9E8-AE21-2B99BA9A27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B75F-5851-34CA-3B84-BEC9B361EE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F134EF8-AEDC-8A5D-1E54-2C5DFD3221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917BF-DE7D-5CCC-47A9-03AD2EB847FA}"/>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6" name="Footer Placeholder 5">
            <a:extLst>
              <a:ext uri="{FF2B5EF4-FFF2-40B4-BE49-F238E27FC236}">
                <a16:creationId xmlns:a16="http://schemas.microsoft.com/office/drawing/2014/main" id="{294EBA6B-4FBD-C6BB-EF1D-30E83CB013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55BD8FA-910B-B741-1A2C-B28821D0E61A}"/>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140829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2176-768E-C67C-C1AE-55C08CE15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E870F2F-3C26-C229-8516-16D4C46DD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5FF89CA-0BAA-90FA-6CBA-47AB491A7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9C982-5F31-BF39-95CE-D764A43FA918}"/>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6" name="Footer Placeholder 5">
            <a:extLst>
              <a:ext uri="{FF2B5EF4-FFF2-40B4-BE49-F238E27FC236}">
                <a16:creationId xmlns:a16="http://schemas.microsoft.com/office/drawing/2014/main" id="{1BDDA76B-6109-2343-23CB-2F023CDD1A2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80712D8-7845-73A1-A2D4-5BD76420201E}"/>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2952724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7BAB9-D4C1-5E91-9082-A261B74D878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F4F5574-CE1A-5380-D353-BEA76A7E8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736C6F6-B497-9181-B262-025DD1212F1E}"/>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5" name="Footer Placeholder 4">
            <a:extLst>
              <a:ext uri="{FF2B5EF4-FFF2-40B4-BE49-F238E27FC236}">
                <a16:creationId xmlns:a16="http://schemas.microsoft.com/office/drawing/2014/main" id="{D7598B0E-37CD-B5CD-90FA-64F570C4D26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EE5CBA9-603D-C22B-1759-620B6790733F}"/>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4179219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00E64-CD0E-0A84-EE75-1313822496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C2C7A38-55FF-F09E-81FC-CB47A7CFC9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2E0DD29-8344-260B-CF76-C2A8794DB173}"/>
              </a:ext>
            </a:extLst>
          </p:cNvPr>
          <p:cNvSpPr>
            <a:spLocks noGrp="1"/>
          </p:cNvSpPr>
          <p:nvPr>
            <p:ph type="dt" sz="half" idx="10"/>
          </p:nvPr>
        </p:nvSpPr>
        <p:spPr/>
        <p:txBody>
          <a:bodyPr/>
          <a:lstStyle/>
          <a:p>
            <a:fld id="{D7773678-2D84-40E4-AEB5-D3EC826078CA}" type="datetimeFigureOut">
              <a:rPr lang="en-ZA" smtClean="0"/>
              <a:t>2023/08/09</a:t>
            </a:fld>
            <a:endParaRPr lang="en-ZA"/>
          </a:p>
        </p:txBody>
      </p:sp>
      <p:sp>
        <p:nvSpPr>
          <p:cNvPr id="5" name="Footer Placeholder 4">
            <a:extLst>
              <a:ext uri="{FF2B5EF4-FFF2-40B4-BE49-F238E27FC236}">
                <a16:creationId xmlns:a16="http://schemas.microsoft.com/office/drawing/2014/main" id="{6D955EF6-317E-B718-7C87-71FDBE05469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E0B3A81-CDAA-C4CC-DFB0-D0F4EC90978D}"/>
              </a:ext>
            </a:extLst>
          </p:cNvPr>
          <p:cNvSpPr>
            <a:spLocks noGrp="1"/>
          </p:cNvSpPr>
          <p:nvPr>
            <p:ph type="sldNum" sz="quarter" idx="12"/>
          </p:nvPr>
        </p:nvSpPr>
        <p:spPr/>
        <p:txBody>
          <a:bodyPr/>
          <a:lstStyle/>
          <a:p>
            <a:fld id="{A7AAC6A0-5DDB-40D7-9B0F-0E218FA8A43D}" type="slidenum">
              <a:rPr lang="en-ZA" smtClean="0"/>
              <a:t>‹#›</a:t>
            </a:fld>
            <a:endParaRPr lang="en-ZA"/>
          </a:p>
        </p:txBody>
      </p:sp>
    </p:spTree>
    <p:extLst>
      <p:ext uri="{BB962C8B-B14F-4D97-AF65-F5344CB8AC3E}">
        <p14:creationId xmlns:p14="http://schemas.microsoft.com/office/powerpoint/2010/main" val="204363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E33D3-3DD0-4D8C-81F7-D37BBE473B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5CA5D66-834A-4DE0-A200-AF7C5FA19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D0DA3A-7C8E-4F43-BE06-5E720A3DF4B4}"/>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5" name="Footer Placeholder 4">
            <a:extLst>
              <a:ext uri="{FF2B5EF4-FFF2-40B4-BE49-F238E27FC236}">
                <a16:creationId xmlns:a16="http://schemas.microsoft.com/office/drawing/2014/main" id="{2C36B441-97B0-450D-B17D-D7A91A3EBF7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1BCD474-647A-4E8B-B091-AC8AD38A38F5}"/>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248409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0465-B23B-4BEE-BF39-CB0200F4A7A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8B2750A-CE1D-47B2-8165-297A55F4F4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7952FBC-5848-4625-A0B3-E015B53719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197AE4E-3682-4029-B069-E68844F30ECA}"/>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6" name="Footer Placeholder 5">
            <a:extLst>
              <a:ext uri="{FF2B5EF4-FFF2-40B4-BE49-F238E27FC236}">
                <a16:creationId xmlns:a16="http://schemas.microsoft.com/office/drawing/2014/main" id="{5F3D6BAA-4C61-4D41-9E26-36D27AE4431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9BA32BD-6BB1-4688-A20A-1F12C2DFD18B}"/>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956260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5E04-ED24-47BD-9FED-9186871CD36A}"/>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52DE07F-E0EC-4351-A20D-FC0D3E796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421DF5-A96D-4F08-8B23-FA884FBBB4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73CF18E1-4C3C-45EC-9DAE-B5FFBA0B66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DC53D0-801C-4646-AFAE-01352618CC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807A277D-7C5B-4D42-9472-810F167B6210}"/>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8" name="Footer Placeholder 7">
            <a:extLst>
              <a:ext uri="{FF2B5EF4-FFF2-40B4-BE49-F238E27FC236}">
                <a16:creationId xmlns:a16="http://schemas.microsoft.com/office/drawing/2014/main" id="{13D8AAC2-AEEA-4179-9D47-39990328A92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D58FD02B-8DB1-4F58-90C8-233A954B73B2}"/>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6773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4F26-B3FE-4919-B1CA-6FF04F054C9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E85A55F-321B-46A8-A8C3-88BA0F4803D6}"/>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4" name="Footer Placeholder 3">
            <a:extLst>
              <a:ext uri="{FF2B5EF4-FFF2-40B4-BE49-F238E27FC236}">
                <a16:creationId xmlns:a16="http://schemas.microsoft.com/office/drawing/2014/main" id="{19E51844-EBD0-4F3B-804A-237822E19B5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F5F9A130-6B4E-4A86-B262-7175C8BAE348}"/>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389195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567A56-FA88-49EA-99FD-21AC84FC143D}"/>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3" name="Footer Placeholder 2">
            <a:extLst>
              <a:ext uri="{FF2B5EF4-FFF2-40B4-BE49-F238E27FC236}">
                <a16:creationId xmlns:a16="http://schemas.microsoft.com/office/drawing/2014/main" id="{DD32FB73-164C-4D87-99F6-F6D1152C815F}"/>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F2C258A-CF53-4C08-9E67-300BBAF0236C}"/>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210248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33B7-0C30-4B1C-ADA4-D81F13826B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A0DA1FF2-C437-4A08-96EC-415206A99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1FCF8F2-0C89-44E2-9EDB-D5E22ADBC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DA1D81-30CA-4041-93A4-353A45401179}"/>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6" name="Footer Placeholder 5">
            <a:extLst>
              <a:ext uri="{FF2B5EF4-FFF2-40B4-BE49-F238E27FC236}">
                <a16:creationId xmlns:a16="http://schemas.microsoft.com/office/drawing/2014/main" id="{BC73B85A-C27B-4715-93C4-1C83D44C060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F1345C3-EE56-4DDA-9C79-16FF9AFF014C}"/>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286753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1AF4-1FD4-4280-B965-B604537DE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E9213E1-0A1B-47A3-BCBC-A41984F083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21FA8DD-2432-4D5F-BC72-26FEF5C76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BA9DE5-5558-4C9F-AAB2-E12F34F1A7DA}"/>
              </a:ext>
            </a:extLst>
          </p:cNvPr>
          <p:cNvSpPr>
            <a:spLocks noGrp="1"/>
          </p:cNvSpPr>
          <p:nvPr>
            <p:ph type="dt" sz="half" idx="10"/>
          </p:nvPr>
        </p:nvSpPr>
        <p:spPr/>
        <p:txBody>
          <a:bodyPr/>
          <a:lstStyle/>
          <a:p>
            <a:fld id="{C92CAE7E-81B7-494E-9C9A-2B34091EA789}" type="datetimeFigureOut">
              <a:rPr lang="en-ZA" smtClean="0"/>
              <a:t>2023/08/09</a:t>
            </a:fld>
            <a:endParaRPr lang="en-ZA"/>
          </a:p>
        </p:txBody>
      </p:sp>
      <p:sp>
        <p:nvSpPr>
          <p:cNvPr id="6" name="Footer Placeholder 5">
            <a:extLst>
              <a:ext uri="{FF2B5EF4-FFF2-40B4-BE49-F238E27FC236}">
                <a16:creationId xmlns:a16="http://schemas.microsoft.com/office/drawing/2014/main" id="{4E8594FF-F7AE-4A5B-8622-2A7CF7E9E1F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E208F8D-76D9-4BC5-B3F1-21DFC19E9F3D}"/>
              </a:ext>
            </a:extLst>
          </p:cNvPr>
          <p:cNvSpPr>
            <a:spLocks noGrp="1"/>
          </p:cNvSpPr>
          <p:nvPr>
            <p:ph type="sldNum" sz="quarter" idx="12"/>
          </p:nvPr>
        </p:nvSpPr>
        <p:spPr/>
        <p:txBody>
          <a:bodyPr/>
          <a:lstStyle/>
          <a:p>
            <a:fld id="{941EE3A0-4FB1-4394-9C14-AC9CDB5FCA52}" type="slidenum">
              <a:rPr lang="en-ZA" smtClean="0"/>
              <a:t>‹#›</a:t>
            </a:fld>
            <a:endParaRPr lang="en-ZA"/>
          </a:p>
        </p:txBody>
      </p:sp>
    </p:spTree>
    <p:extLst>
      <p:ext uri="{BB962C8B-B14F-4D97-AF65-F5344CB8AC3E}">
        <p14:creationId xmlns:p14="http://schemas.microsoft.com/office/powerpoint/2010/main" val="3757822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7E99A-2CC3-4559-B5C2-73C37A9E3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F1A0283-5847-4683-888F-C1BCE7FF63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BAC2F4C-9FA0-45C8-ACC5-3C5081CB12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CAE7E-81B7-494E-9C9A-2B34091EA789}" type="datetimeFigureOut">
              <a:rPr lang="en-ZA" smtClean="0"/>
              <a:t>2023/08/09</a:t>
            </a:fld>
            <a:endParaRPr lang="en-ZA"/>
          </a:p>
        </p:txBody>
      </p:sp>
      <p:sp>
        <p:nvSpPr>
          <p:cNvPr id="5" name="Footer Placeholder 4">
            <a:extLst>
              <a:ext uri="{FF2B5EF4-FFF2-40B4-BE49-F238E27FC236}">
                <a16:creationId xmlns:a16="http://schemas.microsoft.com/office/drawing/2014/main" id="{1BEB26FB-936D-4CE3-A179-A1F11535EA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93DE37C-BD56-49BC-A386-06E9B1E05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EE3A0-4FB1-4394-9C14-AC9CDB5FCA52}" type="slidenum">
              <a:rPr lang="en-ZA" smtClean="0"/>
              <a:t>‹#›</a:t>
            </a:fld>
            <a:endParaRPr lang="en-ZA"/>
          </a:p>
        </p:txBody>
      </p:sp>
    </p:spTree>
    <p:extLst>
      <p:ext uri="{BB962C8B-B14F-4D97-AF65-F5344CB8AC3E}">
        <p14:creationId xmlns:p14="http://schemas.microsoft.com/office/powerpoint/2010/main" val="2789573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B4AC0A-937E-A191-F467-5725E3AB9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F970918-DAC0-CDFB-1AC9-77A41672CF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F0DC788-7049-98DC-4734-4889FD462B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73678-2D84-40E4-AEB5-D3EC826078CA}" type="datetimeFigureOut">
              <a:rPr lang="en-ZA" smtClean="0"/>
              <a:t>2023/08/09</a:t>
            </a:fld>
            <a:endParaRPr lang="en-ZA"/>
          </a:p>
        </p:txBody>
      </p:sp>
      <p:sp>
        <p:nvSpPr>
          <p:cNvPr id="5" name="Footer Placeholder 4">
            <a:extLst>
              <a:ext uri="{FF2B5EF4-FFF2-40B4-BE49-F238E27FC236}">
                <a16:creationId xmlns:a16="http://schemas.microsoft.com/office/drawing/2014/main" id="{FD2C4940-43BD-D42B-099F-44E630CDE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4645189-1051-31D9-3F47-33C60265EB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AC6A0-5DDB-40D7-9B0F-0E218FA8A43D}" type="slidenum">
              <a:rPr lang="en-ZA" smtClean="0"/>
              <a:t>‹#›</a:t>
            </a:fld>
            <a:endParaRPr lang="en-ZA"/>
          </a:p>
        </p:txBody>
      </p:sp>
    </p:spTree>
    <p:extLst>
      <p:ext uri="{BB962C8B-B14F-4D97-AF65-F5344CB8AC3E}">
        <p14:creationId xmlns:p14="http://schemas.microsoft.com/office/powerpoint/2010/main" val="3541217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jpeg"/><Relationship Id="rId9" Type="http://schemas.openxmlformats.org/officeDocument/2006/relationships/image" Target="../media/image11.emf"/><Relationship Id="rId14"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hart" Target="../charts/chart1.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9.emf"/></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7.emf"/><Relationship Id="rId3" Type="http://schemas.openxmlformats.org/officeDocument/2006/relationships/image" Target="../media/image6.jpeg"/><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2.xml"/><Relationship Id="rId16" Type="http://schemas.openxmlformats.org/officeDocument/2006/relationships/image" Target="../media/image63.emf"/><Relationship Id="rId1" Type="http://schemas.openxmlformats.org/officeDocument/2006/relationships/slideLayout" Target="../slideLayouts/slideLayout1.xml"/><Relationship Id="rId6" Type="http://schemas.openxmlformats.org/officeDocument/2006/relationships/image" Target="../media/image16.emf"/><Relationship Id="rId11" Type="http://schemas.openxmlformats.org/officeDocument/2006/relationships/image" Target="../media/image12.emf"/><Relationship Id="rId5" Type="http://schemas.openxmlformats.org/officeDocument/2006/relationships/image" Target="../media/image15.jpeg"/><Relationship Id="rId15" Type="http://schemas.openxmlformats.org/officeDocument/2006/relationships/image" Target="../media/image19.png"/><Relationship Id="rId10" Type="http://schemas.openxmlformats.org/officeDocument/2006/relationships/image" Target="../media/image11.emf"/><Relationship Id="rId4" Type="http://schemas.openxmlformats.org/officeDocument/2006/relationships/image" Target="../media/image14.png"/><Relationship Id="rId9" Type="http://schemas.openxmlformats.org/officeDocument/2006/relationships/image" Target="../media/image10.emf"/><Relationship Id="rId1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6.jpeg"/><Relationship Id="rId7"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6.jpeg"/><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21.emf"/></Relationships>
</file>

<file path=ppt/slides/_rels/slide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34E6FEE9-784F-9F0E-1691-EE155BD5FC5E}"/>
              </a:ext>
            </a:extLst>
          </p:cNvPr>
          <p:cNvPicPr>
            <a:picLocks noChangeAspect="1"/>
          </p:cNvPicPr>
          <p:nvPr/>
        </p:nvPicPr>
        <p:blipFill>
          <a:blip r:embed="rId3">
            <a:alphaModFix amt="10000"/>
          </a:blip>
          <a:stretch>
            <a:fillRect/>
          </a:stretch>
        </p:blipFill>
        <p:spPr>
          <a:xfrm>
            <a:off x="-565932" y="-143691"/>
            <a:ext cx="7251062" cy="6022909"/>
          </a:xfrm>
          <a:prstGeom prst="rect">
            <a:avLst/>
          </a:prstGeom>
        </p:spPr>
      </p:pic>
      <p:pic>
        <p:nvPicPr>
          <p:cNvPr id="23" name="Picture 22">
            <a:extLst>
              <a:ext uri="{FF2B5EF4-FFF2-40B4-BE49-F238E27FC236}">
                <a16:creationId xmlns:a16="http://schemas.microsoft.com/office/drawing/2014/main" id="{E8EE55CF-A89A-37F8-075C-AF7FD864866E}"/>
              </a:ext>
            </a:extLst>
          </p:cNvPr>
          <p:cNvPicPr>
            <a:picLocks noChangeAspect="1"/>
          </p:cNvPicPr>
          <p:nvPr/>
        </p:nvPicPr>
        <p:blipFill rotWithShape="1">
          <a:blip r:embed="rId4">
            <a:alphaModFix amt="33000"/>
          </a:blip>
          <a:srcRect t="7601"/>
          <a:stretch/>
        </p:blipFill>
        <p:spPr>
          <a:xfrm>
            <a:off x="-217299" y="-143691"/>
            <a:ext cx="12679305" cy="7123176"/>
          </a:xfrm>
          <a:prstGeom prst="rect">
            <a:avLst/>
          </a:prstGeom>
        </p:spPr>
      </p:pic>
      <p:grpSp>
        <p:nvGrpSpPr>
          <p:cNvPr id="37" name="Group 36">
            <a:extLst>
              <a:ext uri="{FF2B5EF4-FFF2-40B4-BE49-F238E27FC236}">
                <a16:creationId xmlns:a16="http://schemas.microsoft.com/office/drawing/2014/main" id="{BFE65B2D-135F-AC1B-E9F4-B1B141136906}"/>
              </a:ext>
            </a:extLst>
          </p:cNvPr>
          <p:cNvGrpSpPr/>
          <p:nvPr/>
        </p:nvGrpSpPr>
        <p:grpSpPr>
          <a:xfrm>
            <a:off x="849366" y="235944"/>
            <a:ext cx="5726350" cy="5398164"/>
            <a:chOff x="849365" y="333131"/>
            <a:chExt cx="5914254" cy="5575300"/>
          </a:xfrm>
        </p:grpSpPr>
        <p:pic>
          <p:nvPicPr>
            <p:cNvPr id="9" name="Picture 8">
              <a:extLst>
                <a:ext uri="{FF2B5EF4-FFF2-40B4-BE49-F238E27FC236}">
                  <a16:creationId xmlns:a16="http://schemas.microsoft.com/office/drawing/2014/main" id="{69215F01-A6D0-8A9E-EBEF-700CA73B130B}"/>
                </a:ext>
              </a:extLst>
            </p:cNvPr>
            <p:cNvPicPr>
              <a:picLocks noChangeAspect="1"/>
            </p:cNvPicPr>
            <p:nvPr/>
          </p:nvPicPr>
          <p:blipFill>
            <a:blip r:embed="rId5"/>
            <a:stretch>
              <a:fillRect/>
            </a:stretch>
          </p:blipFill>
          <p:spPr>
            <a:xfrm>
              <a:off x="1213719" y="333131"/>
              <a:ext cx="5549900" cy="5575300"/>
            </a:xfrm>
            <a:prstGeom prst="rect">
              <a:avLst/>
            </a:prstGeom>
          </p:spPr>
        </p:pic>
        <p:pic>
          <p:nvPicPr>
            <p:cNvPr id="10" name="Picture 9">
              <a:extLst>
                <a:ext uri="{FF2B5EF4-FFF2-40B4-BE49-F238E27FC236}">
                  <a16:creationId xmlns:a16="http://schemas.microsoft.com/office/drawing/2014/main" id="{D1EED783-12BC-864E-3A74-6B8780172938}"/>
                </a:ext>
              </a:extLst>
            </p:cNvPr>
            <p:cNvPicPr>
              <a:picLocks noChangeAspect="1"/>
            </p:cNvPicPr>
            <p:nvPr/>
          </p:nvPicPr>
          <p:blipFill>
            <a:blip r:embed="rId6"/>
            <a:stretch>
              <a:fillRect/>
            </a:stretch>
          </p:blipFill>
          <p:spPr>
            <a:xfrm>
              <a:off x="5576398" y="3892572"/>
              <a:ext cx="310749" cy="310749"/>
            </a:xfrm>
            <a:prstGeom prst="rect">
              <a:avLst/>
            </a:prstGeom>
          </p:spPr>
        </p:pic>
        <p:pic>
          <p:nvPicPr>
            <p:cNvPr id="12" name="Picture 11">
              <a:extLst>
                <a:ext uri="{FF2B5EF4-FFF2-40B4-BE49-F238E27FC236}">
                  <a16:creationId xmlns:a16="http://schemas.microsoft.com/office/drawing/2014/main" id="{5CAF852D-5DF3-27DA-6A94-FD2C471B47C0}"/>
                </a:ext>
              </a:extLst>
            </p:cNvPr>
            <p:cNvPicPr>
              <a:picLocks noChangeAspect="1"/>
            </p:cNvPicPr>
            <p:nvPr/>
          </p:nvPicPr>
          <p:blipFill>
            <a:blip r:embed="rId7"/>
            <a:stretch>
              <a:fillRect/>
            </a:stretch>
          </p:blipFill>
          <p:spPr>
            <a:xfrm>
              <a:off x="2852723" y="1297244"/>
              <a:ext cx="322896" cy="322896"/>
            </a:xfrm>
            <a:prstGeom prst="rect">
              <a:avLst/>
            </a:prstGeom>
          </p:spPr>
        </p:pic>
        <p:pic>
          <p:nvPicPr>
            <p:cNvPr id="18" name="Picture 17">
              <a:extLst>
                <a:ext uri="{FF2B5EF4-FFF2-40B4-BE49-F238E27FC236}">
                  <a16:creationId xmlns:a16="http://schemas.microsoft.com/office/drawing/2014/main" id="{DDE5CB5F-46AB-1546-2C2E-8FEFD040D048}"/>
                </a:ext>
              </a:extLst>
            </p:cNvPr>
            <p:cNvPicPr>
              <a:picLocks noChangeAspect="1"/>
            </p:cNvPicPr>
            <p:nvPr/>
          </p:nvPicPr>
          <p:blipFill>
            <a:blip r:embed="rId8"/>
            <a:stretch>
              <a:fillRect/>
            </a:stretch>
          </p:blipFill>
          <p:spPr>
            <a:xfrm>
              <a:off x="5887147" y="4203321"/>
              <a:ext cx="322896" cy="322896"/>
            </a:xfrm>
            <a:prstGeom prst="rect">
              <a:avLst/>
            </a:prstGeom>
          </p:spPr>
        </p:pic>
        <p:pic>
          <p:nvPicPr>
            <p:cNvPr id="19" name="Picture 18">
              <a:extLst>
                <a:ext uri="{FF2B5EF4-FFF2-40B4-BE49-F238E27FC236}">
                  <a16:creationId xmlns:a16="http://schemas.microsoft.com/office/drawing/2014/main" id="{59B9EC8E-2B23-2CF3-EEF8-4902E4BB1612}"/>
                </a:ext>
              </a:extLst>
            </p:cNvPr>
            <p:cNvPicPr>
              <a:picLocks noChangeAspect="1"/>
            </p:cNvPicPr>
            <p:nvPr/>
          </p:nvPicPr>
          <p:blipFill>
            <a:blip r:embed="rId9"/>
            <a:stretch>
              <a:fillRect/>
            </a:stretch>
          </p:blipFill>
          <p:spPr>
            <a:xfrm>
              <a:off x="2852723" y="916115"/>
              <a:ext cx="322896" cy="322896"/>
            </a:xfrm>
            <a:prstGeom prst="rect">
              <a:avLst/>
            </a:prstGeom>
          </p:spPr>
        </p:pic>
        <p:pic>
          <p:nvPicPr>
            <p:cNvPr id="20" name="Picture 19">
              <a:extLst>
                <a:ext uri="{FF2B5EF4-FFF2-40B4-BE49-F238E27FC236}">
                  <a16:creationId xmlns:a16="http://schemas.microsoft.com/office/drawing/2014/main" id="{512516BD-0BAC-E5D0-01E0-C97E4F39AE49}"/>
                </a:ext>
              </a:extLst>
            </p:cNvPr>
            <p:cNvPicPr>
              <a:picLocks noChangeAspect="1"/>
            </p:cNvPicPr>
            <p:nvPr/>
          </p:nvPicPr>
          <p:blipFill>
            <a:blip r:embed="rId10"/>
            <a:stretch>
              <a:fillRect/>
            </a:stretch>
          </p:blipFill>
          <p:spPr>
            <a:xfrm>
              <a:off x="2374510" y="808366"/>
              <a:ext cx="430645" cy="430645"/>
            </a:xfrm>
            <a:prstGeom prst="rect">
              <a:avLst/>
            </a:prstGeom>
          </p:spPr>
        </p:pic>
        <p:pic>
          <p:nvPicPr>
            <p:cNvPr id="22" name="Picture 21">
              <a:extLst>
                <a:ext uri="{FF2B5EF4-FFF2-40B4-BE49-F238E27FC236}">
                  <a16:creationId xmlns:a16="http://schemas.microsoft.com/office/drawing/2014/main" id="{AFF91E23-0B45-5BC0-8AA2-4AC26F440C68}"/>
                </a:ext>
              </a:extLst>
            </p:cNvPr>
            <p:cNvPicPr>
              <a:picLocks noChangeAspect="1"/>
            </p:cNvPicPr>
            <p:nvPr/>
          </p:nvPicPr>
          <p:blipFill>
            <a:blip r:embed="rId11"/>
            <a:stretch>
              <a:fillRect/>
            </a:stretch>
          </p:blipFill>
          <p:spPr>
            <a:xfrm flipH="1">
              <a:off x="849365" y="5566256"/>
              <a:ext cx="322896" cy="322896"/>
            </a:xfrm>
            <a:prstGeom prst="rect">
              <a:avLst/>
            </a:prstGeom>
          </p:spPr>
        </p:pic>
      </p:grpSp>
      <p:sp>
        <p:nvSpPr>
          <p:cNvPr id="24" name="Rectangle 23">
            <a:extLst>
              <a:ext uri="{FF2B5EF4-FFF2-40B4-BE49-F238E27FC236}">
                <a16:creationId xmlns:a16="http://schemas.microsoft.com/office/drawing/2014/main" id="{82E26C2D-751A-C356-C4A9-DE28D06E0F1A}"/>
              </a:ext>
            </a:extLst>
          </p:cNvPr>
          <p:cNvSpPr/>
          <p:nvPr/>
        </p:nvSpPr>
        <p:spPr>
          <a:xfrm>
            <a:off x="-1" y="5803999"/>
            <a:ext cx="12192001" cy="964152"/>
          </a:xfrm>
          <a:prstGeom prst="rect">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95D9FAE-401E-E25A-C2A8-B296A7A2BCBF}"/>
              </a:ext>
            </a:extLst>
          </p:cNvPr>
          <p:cNvSpPr txBox="1"/>
          <p:nvPr/>
        </p:nvSpPr>
        <p:spPr>
          <a:xfrm>
            <a:off x="6726695" y="197478"/>
            <a:ext cx="4890682" cy="4396588"/>
          </a:xfrm>
          <a:prstGeom prst="rect">
            <a:avLst/>
          </a:prstGeom>
        </p:spPr>
        <p:txBody>
          <a:bodyPr vert="horz" lIns="91440" tIns="45720" rIns="91440" bIns="45720" rtlCol="0" anchor="ctr">
            <a:noAutofit/>
          </a:bodyPr>
          <a:lstStyle/>
          <a:p>
            <a:pPr>
              <a:spcBef>
                <a:spcPct val="0"/>
              </a:spcBef>
              <a:defRPr/>
            </a:pPr>
            <a:r>
              <a:rPr lang="en-US" sz="2800" b="1">
                <a:solidFill>
                  <a:srgbClr val="79AD45"/>
                </a:solidFill>
                <a:latin typeface="Arial" panose="020B0604020202020204" pitchFamily="34" charset="0"/>
                <a:ea typeface="+mn-lt"/>
                <a:cs typeface="Arial" panose="020B0604020202020204" pitchFamily="34" charset="0"/>
              </a:rPr>
              <a:t>Shaping Futures: The Social Service Sector's Transformative Role in Supporting Children and Adolescents Living with HIV</a:t>
            </a:r>
            <a:endParaRPr lang="en-US" sz="28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2BA6E3C-4BC4-CD20-9CDE-356946EAB1F7}"/>
              </a:ext>
            </a:extLst>
          </p:cNvPr>
          <p:cNvSpPr txBox="1"/>
          <p:nvPr/>
        </p:nvSpPr>
        <p:spPr>
          <a:xfrm>
            <a:off x="6726695" y="3831573"/>
            <a:ext cx="5350510" cy="110366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ZA" b="1" i="0" u="none" strike="noStrike" kern="1200" cap="none" spc="0" normalizeH="0" baseline="0" noProof="0">
                <a:ln>
                  <a:noFill/>
                </a:ln>
                <a:solidFill>
                  <a:srgbClr val="C74338"/>
                </a:solidFill>
                <a:effectLst/>
                <a:uLnTx/>
                <a:uFillTx/>
                <a:latin typeface="Georgia" panose="02040502050405020303" pitchFamily="18" charset="0"/>
              </a:rPr>
              <a:t>Government Capacity Building and Support Program (GCBS)Webinar</a:t>
            </a:r>
          </a:p>
          <a:p>
            <a:pPr marL="0" marR="0" lvl="0" indent="0" defTabSz="914400" rtl="0" eaLnBrk="1" fontAlgn="auto" latinLnBrk="0" hangingPunct="1">
              <a:lnSpc>
                <a:spcPct val="110000"/>
              </a:lnSpc>
              <a:spcBef>
                <a:spcPts val="0"/>
              </a:spcBef>
              <a:spcAft>
                <a:spcPts val="0"/>
              </a:spcAft>
              <a:buClrTx/>
              <a:buSzTx/>
              <a:buFontTx/>
              <a:buNone/>
              <a:tabLst/>
              <a:defRPr/>
            </a:pPr>
            <a:r>
              <a:rPr kumimoji="0" lang="en-ZA" i="0" u="none" strike="noStrike" kern="1200" cap="none" spc="0" normalizeH="0" baseline="0" noProof="0">
                <a:ln>
                  <a:noFill/>
                </a:ln>
                <a:solidFill>
                  <a:srgbClr val="C74338"/>
                </a:solidFill>
                <a:effectLst/>
                <a:uLnTx/>
                <a:uFillTx/>
                <a:latin typeface="Georgia" panose="02040502050405020303" pitchFamily="18" charset="0"/>
              </a:rPr>
              <a:t>August 3, 2023</a:t>
            </a:r>
          </a:p>
        </p:txBody>
      </p:sp>
      <p:grpSp>
        <p:nvGrpSpPr>
          <p:cNvPr id="40" name="Group 39">
            <a:extLst>
              <a:ext uri="{FF2B5EF4-FFF2-40B4-BE49-F238E27FC236}">
                <a16:creationId xmlns:a16="http://schemas.microsoft.com/office/drawing/2014/main" id="{C8BA873D-8150-4045-569F-EF8D70FEA9C0}"/>
              </a:ext>
            </a:extLst>
          </p:cNvPr>
          <p:cNvGrpSpPr/>
          <p:nvPr/>
        </p:nvGrpSpPr>
        <p:grpSpPr>
          <a:xfrm>
            <a:off x="397498" y="5755583"/>
            <a:ext cx="11397003" cy="1060985"/>
            <a:chOff x="526286" y="5742520"/>
            <a:chExt cx="11397003" cy="1060985"/>
          </a:xfrm>
        </p:grpSpPr>
        <p:pic>
          <p:nvPicPr>
            <p:cNvPr id="28" name="Picture 27">
              <a:extLst>
                <a:ext uri="{FF2B5EF4-FFF2-40B4-BE49-F238E27FC236}">
                  <a16:creationId xmlns:a16="http://schemas.microsoft.com/office/drawing/2014/main" id="{DF5516A1-3D22-C302-07E4-32ED770A82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286" y="5914572"/>
              <a:ext cx="1844342" cy="716881"/>
            </a:xfrm>
            <a:prstGeom prst="rect">
              <a:avLst/>
            </a:prstGeom>
          </p:spPr>
        </p:pic>
        <p:pic>
          <p:nvPicPr>
            <p:cNvPr id="30" name="Picture 29">
              <a:extLst>
                <a:ext uri="{FF2B5EF4-FFF2-40B4-BE49-F238E27FC236}">
                  <a16:creationId xmlns:a16="http://schemas.microsoft.com/office/drawing/2014/main" id="{8D312A36-64CC-B92C-4C5E-2C28B90D12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28374" y="5908818"/>
              <a:ext cx="1294915" cy="728389"/>
            </a:xfrm>
            <a:prstGeom prst="rect">
              <a:avLst/>
            </a:prstGeom>
          </p:spPr>
        </p:pic>
        <p:pic>
          <p:nvPicPr>
            <p:cNvPr id="32" name="Picture 31">
              <a:extLst>
                <a:ext uri="{FF2B5EF4-FFF2-40B4-BE49-F238E27FC236}">
                  <a16:creationId xmlns:a16="http://schemas.microsoft.com/office/drawing/2014/main" id="{7380E997-985D-992A-CA26-29EAA595E8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35917" y="5742520"/>
              <a:ext cx="1240205" cy="1060985"/>
            </a:xfrm>
            <a:prstGeom prst="rect">
              <a:avLst/>
            </a:prstGeom>
          </p:spPr>
        </p:pic>
      </p:grpSp>
      <p:sp>
        <p:nvSpPr>
          <p:cNvPr id="39" name="TextBox 38">
            <a:extLst>
              <a:ext uri="{FF2B5EF4-FFF2-40B4-BE49-F238E27FC236}">
                <a16:creationId xmlns:a16="http://schemas.microsoft.com/office/drawing/2014/main" id="{9BB508D3-2CCC-544E-DFA1-E2C914A08AE4}"/>
              </a:ext>
            </a:extLst>
          </p:cNvPr>
          <p:cNvSpPr txBox="1"/>
          <p:nvPr/>
        </p:nvSpPr>
        <p:spPr>
          <a:xfrm>
            <a:off x="13219611" y="-378823"/>
            <a:ext cx="184731" cy="369332"/>
          </a:xfrm>
          <a:prstGeom prst="rect">
            <a:avLst/>
          </a:prstGeom>
          <a:noFill/>
        </p:spPr>
        <p:txBody>
          <a:bodyPr wrap="none" rtlCol="0">
            <a:spAutoFit/>
          </a:bodyPr>
          <a:lstStyle/>
          <a:p>
            <a:endParaRPr lang="en-US"/>
          </a:p>
        </p:txBody>
      </p:sp>
      <p:grpSp>
        <p:nvGrpSpPr>
          <p:cNvPr id="44" name="Group 43">
            <a:extLst>
              <a:ext uri="{FF2B5EF4-FFF2-40B4-BE49-F238E27FC236}">
                <a16:creationId xmlns:a16="http://schemas.microsoft.com/office/drawing/2014/main" id="{3DC55CBA-8F27-F4C8-03CD-08488D6D6063}"/>
              </a:ext>
            </a:extLst>
          </p:cNvPr>
          <p:cNvGrpSpPr/>
          <p:nvPr/>
        </p:nvGrpSpPr>
        <p:grpSpPr>
          <a:xfrm>
            <a:off x="838680" y="226971"/>
            <a:ext cx="1192790" cy="1192790"/>
            <a:chOff x="1021337" y="112308"/>
            <a:chExt cx="1555607" cy="1555607"/>
          </a:xfrm>
        </p:grpSpPr>
        <p:pic>
          <p:nvPicPr>
            <p:cNvPr id="43" name="Picture 42">
              <a:extLst>
                <a:ext uri="{FF2B5EF4-FFF2-40B4-BE49-F238E27FC236}">
                  <a16:creationId xmlns:a16="http://schemas.microsoft.com/office/drawing/2014/main" id="{6DE0F279-BACB-48EB-04A8-3DD7EC14C13D}"/>
                </a:ext>
              </a:extLst>
            </p:cNvPr>
            <p:cNvPicPr>
              <a:picLocks noChangeAspect="1"/>
            </p:cNvPicPr>
            <p:nvPr/>
          </p:nvPicPr>
          <p:blipFill>
            <a:blip r:embed="rId15"/>
            <a:stretch>
              <a:fillRect/>
            </a:stretch>
          </p:blipFill>
          <p:spPr>
            <a:xfrm>
              <a:off x="1021337" y="112308"/>
              <a:ext cx="1555607" cy="1555607"/>
            </a:xfrm>
            <a:prstGeom prst="rect">
              <a:avLst/>
            </a:prstGeom>
          </p:spPr>
        </p:pic>
        <p:grpSp>
          <p:nvGrpSpPr>
            <p:cNvPr id="36" name="Group 35">
              <a:extLst>
                <a:ext uri="{FF2B5EF4-FFF2-40B4-BE49-F238E27FC236}">
                  <a16:creationId xmlns:a16="http://schemas.microsoft.com/office/drawing/2014/main" id="{F6A5179C-B9FA-6331-DF86-40DF5005B7B2}"/>
                </a:ext>
              </a:extLst>
            </p:cNvPr>
            <p:cNvGrpSpPr/>
            <p:nvPr/>
          </p:nvGrpSpPr>
          <p:grpSpPr>
            <a:xfrm>
              <a:off x="1169610" y="395971"/>
              <a:ext cx="1259060" cy="988280"/>
              <a:chOff x="404174" y="275133"/>
              <a:chExt cx="1259060" cy="988280"/>
            </a:xfrm>
            <a:solidFill>
              <a:schemeClr val="bg1"/>
            </a:solidFill>
          </p:grpSpPr>
          <p:pic>
            <p:nvPicPr>
              <p:cNvPr id="34" name="Picture 33" descr="gcbs powerpoint mosiacs.BMP">
                <a:extLst>
                  <a:ext uri="{FF2B5EF4-FFF2-40B4-BE49-F238E27FC236}">
                    <a16:creationId xmlns:a16="http://schemas.microsoft.com/office/drawing/2014/main" id="{62C2C07D-61B9-E5B9-4B41-8DA24E08FDE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flipV="1">
                <a:off x="404174" y="275133"/>
                <a:ext cx="962474" cy="988280"/>
              </a:xfrm>
              <a:prstGeom prst="rect">
                <a:avLst/>
              </a:prstGeom>
              <a:grpFill/>
            </p:spPr>
          </p:pic>
          <p:pic>
            <p:nvPicPr>
              <p:cNvPr id="35" name="Picture 34" descr="gcbs logo.BMP">
                <a:extLst>
                  <a:ext uri="{FF2B5EF4-FFF2-40B4-BE49-F238E27FC236}">
                    <a16:creationId xmlns:a16="http://schemas.microsoft.com/office/drawing/2014/main" id="{D0F72F56-3698-445A-E5BF-8609968F16D1}"/>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760" y="790608"/>
                <a:ext cx="673474" cy="365367"/>
              </a:xfrm>
              <a:prstGeom prst="rect">
                <a:avLst/>
              </a:prstGeom>
              <a:grpFill/>
            </p:spPr>
          </p:pic>
        </p:grpSp>
      </p:grpSp>
      <p:sp>
        <p:nvSpPr>
          <p:cNvPr id="45" name="TextBox 44">
            <a:extLst>
              <a:ext uri="{FF2B5EF4-FFF2-40B4-BE49-F238E27FC236}">
                <a16:creationId xmlns:a16="http://schemas.microsoft.com/office/drawing/2014/main" id="{27D8215D-DD27-DE2D-8C19-983374776069}"/>
              </a:ext>
            </a:extLst>
          </p:cNvPr>
          <p:cNvSpPr txBox="1"/>
          <p:nvPr/>
        </p:nvSpPr>
        <p:spPr>
          <a:xfrm>
            <a:off x="339478" y="-37780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85751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2723" y="1455174"/>
            <a:ext cx="5228420" cy="4401205"/>
          </a:xfrm>
          <a:prstGeom prst="rect">
            <a:avLst/>
          </a:prstGeom>
        </p:spPr>
        <p:txBody>
          <a:bodyPr wrap="square" lIns="91440" tIns="45720" rIns="91440" bIns="45720" anchor="t">
            <a:spAutoFit/>
          </a:bodyPr>
          <a:lstStyle/>
          <a:p>
            <a:r>
              <a:rPr lang="en-ZA" sz="2000">
                <a:latin typeface="Georgia" panose="02040502050405020303" pitchFamily="18" charset="0"/>
              </a:rPr>
              <a:t>The development and roll-out of the National Guideline for SSPs on HIV Services</a:t>
            </a:r>
          </a:p>
          <a:p>
            <a:r>
              <a:rPr lang="en-ZA" sz="2000">
                <a:latin typeface="Georgia" panose="02040502050405020303" pitchFamily="18" charset="0"/>
              </a:rPr>
              <a:t>has successfully positioned DSD as an active partner in the fight against HIV in South Africa. </a:t>
            </a:r>
          </a:p>
          <a:p>
            <a:endParaRPr lang="en-ZA" sz="2000">
              <a:latin typeface="Georgia" panose="02040502050405020303" pitchFamily="18" charset="0"/>
            </a:endParaRPr>
          </a:p>
          <a:p>
            <a:r>
              <a:rPr lang="en-ZA" sz="2000">
                <a:latin typeface="Georgia" panose="02040502050405020303" pitchFamily="18" charset="0"/>
              </a:rPr>
              <a:t>This achievement is aided by: </a:t>
            </a:r>
          </a:p>
          <a:p>
            <a:endParaRPr lang="en-ZA" sz="2000">
              <a:latin typeface="Georgia" panose="02040502050405020303" pitchFamily="18" charset="0"/>
            </a:endParaRPr>
          </a:p>
          <a:p>
            <a:pPr marL="285750" indent="-285750">
              <a:buFont typeface="Arial" panose="020B0604020202020204" pitchFamily="34" charset="0"/>
              <a:buChar char="•"/>
            </a:pPr>
            <a:r>
              <a:rPr lang="en-ZA" sz="2000">
                <a:latin typeface="Georgia" panose="02040502050405020303" pitchFamily="18" charset="0"/>
              </a:rPr>
              <a:t>GCBS technical support and resources and continuous joint efforts</a:t>
            </a:r>
            <a:endParaRPr lang="en-ZA" sz="2000">
              <a:latin typeface="Georgia" panose="02040502050405020303" pitchFamily="18" charset="0"/>
              <a:cs typeface="Calibri"/>
            </a:endParaRPr>
          </a:p>
          <a:p>
            <a:pPr marL="285750" indent="-285750">
              <a:buFont typeface="Arial" panose="020B0604020202020204" pitchFamily="34" charset="0"/>
              <a:buChar char="•"/>
            </a:pPr>
            <a:endParaRPr lang="en-ZA" sz="2000">
              <a:latin typeface="Georgia" panose="02040502050405020303" pitchFamily="18" charset="0"/>
            </a:endParaRPr>
          </a:p>
          <a:p>
            <a:pPr marL="285750" indent="-285750">
              <a:buFont typeface="Arial" panose="020B0604020202020204" pitchFamily="34" charset="0"/>
              <a:buChar char="•"/>
            </a:pPr>
            <a:r>
              <a:rPr lang="en-ZA" sz="2000">
                <a:latin typeface="Georgia" panose="02040502050405020303" pitchFamily="18" charset="0"/>
              </a:rPr>
              <a:t>Partnerships and collaboration with other sectoral departments and partners</a:t>
            </a:r>
            <a:endParaRPr lang="en-ZA" sz="2000">
              <a:latin typeface="Georgia" panose="02040502050405020303" pitchFamily="18" charset="0"/>
              <a:cs typeface="Calibri"/>
            </a:endParaRPr>
          </a:p>
          <a:p>
            <a:pPr marL="285750" indent="-285750">
              <a:buFont typeface="Arial" panose="020B0604020202020204" pitchFamily="34" charset="0"/>
              <a:buChar char="•"/>
            </a:pPr>
            <a:endParaRPr lang="en-ZA" sz="2000"/>
          </a:p>
        </p:txBody>
      </p:sp>
      <p:sp>
        <p:nvSpPr>
          <p:cNvPr id="8" name="TextBox 7">
            <a:extLst>
              <a:ext uri="{FF2B5EF4-FFF2-40B4-BE49-F238E27FC236}">
                <a16:creationId xmlns:a16="http://schemas.microsoft.com/office/drawing/2014/main" id="{BA763381-6C8F-DA35-E8BC-77D18D4FDAD4}"/>
              </a:ext>
            </a:extLst>
          </p:cNvPr>
          <p:cNvSpPr txBox="1"/>
          <p:nvPr/>
        </p:nvSpPr>
        <p:spPr>
          <a:xfrm>
            <a:off x="1012723" y="670650"/>
            <a:ext cx="6986016" cy="703078"/>
          </a:xfrm>
          <a:prstGeom prst="rect">
            <a:avLst/>
          </a:prstGeom>
          <a:noFill/>
        </p:spPr>
        <p:txBody>
          <a:bodyPr wrap="square">
            <a:spAutoFit/>
          </a:bodyPr>
          <a:lstStyle/>
          <a:p>
            <a:pPr>
              <a:lnSpc>
                <a:spcPct val="107000"/>
              </a:lnSpc>
              <a:spcAft>
                <a:spcPts val="800"/>
              </a:spcAft>
            </a:pPr>
            <a:r>
              <a:rPr lang="en-ZA" sz="4000" b="1" kern="100">
                <a:solidFill>
                  <a:srgbClr val="E78F30"/>
                </a:solidFill>
                <a:latin typeface="Arial" panose="020B0604020202020204" pitchFamily="34" charset="0"/>
                <a:ea typeface="Calibri" panose="020F0502020204030204" pitchFamily="34" charset="0"/>
                <a:cs typeface="Arial" panose="020B0604020202020204" pitchFamily="34" charset="0"/>
              </a:rPr>
              <a:t>Acknowledgements</a:t>
            </a:r>
            <a:endParaRPr lang="en-ZA" sz="4000" kern="100">
              <a:solidFill>
                <a:srgbClr val="E78F3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6358588-3EAA-217B-DA1F-A1F6F253317B}"/>
              </a:ext>
            </a:extLst>
          </p:cNvPr>
          <p:cNvPicPr>
            <a:picLocks noChangeAspect="1"/>
          </p:cNvPicPr>
          <p:nvPr/>
        </p:nvPicPr>
        <p:blipFill>
          <a:blip r:embed="rId2"/>
          <a:stretch>
            <a:fillRect/>
          </a:stretch>
        </p:blipFill>
        <p:spPr>
          <a:xfrm>
            <a:off x="8082930" y="1455174"/>
            <a:ext cx="379057" cy="379057"/>
          </a:xfrm>
          <a:prstGeom prst="rect">
            <a:avLst/>
          </a:prstGeom>
        </p:spPr>
      </p:pic>
      <p:pic>
        <p:nvPicPr>
          <p:cNvPr id="15" name="Picture 14">
            <a:extLst>
              <a:ext uri="{FF2B5EF4-FFF2-40B4-BE49-F238E27FC236}">
                <a16:creationId xmlns:a16="http://schemas.microsoft.com/office/drawing/2014/main" id="{E921FE7A-3C45-0889-2956-9DF147B63357}"/>
              </a:ext>
            </a:extLst>
          </p:cNvPr>
          <p:cNvPicPr>
            <a:picLocks noChangeAspect="1"/>
          </p:cNvPicPr>
          <p:nvPr/>
        </p:nvPicPr>
        <p:blipFill>
          <a:blip r:embed="rId3"/>
          <a:stretch>
            <a:fillRect/>
          </a:stretch>
        </p:blipFill>
        <p:spPr>
          <a:xfrm>
            <a:off x="10792185" y="4158610"/>
            <a:ext cx="416120" cy="416120"/>
          </a:xfrm>
          <a:prstGeom prst="rect">
            <a:avLst/>
          </a:prstGeom>
        </p:spPr>
      </p:pic>
      <p:grpSp>
        <p:nvGrpSpPr>
          <p:cNvPr id="2" name="Group 1">
            <a:extLst>
              <a:ext uri="{FF2B5EF4-FFF2-40B4-BE49-F238E27FC236}">
                <a16:creationId xmlns:a16="http://schemas.microsoft.com/office/drawing/2014/main" id="{827A499A-208A-95F3-5B2B-C0830C27D4B8}"/>
              </a:ext>
            </a:extLst>
          </p:cNvPr>
          <p:cNvGrpSpPr/>
          <p:nvPr/>
        </p:nvGrpSpPr>
        <p:grpSpPr>
          <a:xfrm>
            <a:off x="6800481" y="1811411"/>
            <a:ext cx="4137548" cy="3728283"/>
            <a:chOff x="2038359" y="2497096"/>
            <a:chExt cx="4137548" cy="3728283"/>
          </a:xfrm>
        </p:grpSpPr>
        <p:pic>
          <p:nvPicPr>
            <p:cNvPr id="3" name="Picture 2">
              <a:extLst>
                <a:ext uri="{FF2B5EF4-FFF2-40B4-BE49-F238E27FC236}">
                  <a16:creationId xmlns:a16="http://schemas.microsoft.com/office/drawing/2014/main" id="{888728BF-5EC1-B0F2-367F-B5E64987337D}"/>
                </a:ext>
              </a:extLst>
            </p:cNvPr>
            <p:cNvPicPr>
              <a:picLocks noChangeAspect="1"/>
            </p:cNvPicPr>
            <p:nvPr/>
          </p:nvPicPr>
          <p:blipFill>
            <a:blip r:embed="rId4"/>
            <a:stretch>
              <a:fillRect/>
            </a:stretch>
          </p:blipFill>
          <p:spPr>
            <a:xfrm>
              <a:off x="2464609" y="2497096"/>
              <a:ext cx="3711298" cy="3728283"/>
            </a:xfrm>
            <a:prstGeom prst="rect">
              <a:avLst/>
            </a:prstGeom>
          </p:spPr>
        </p:pic>
        <p:sp>
          <p:nvSpPr>
            <p:cNvPr id="5" name="Round Diagonal Corner Rectangle 12">
              <a:extLst>
                <a:ext uri="{FF2B5EF4-FFF2-40B4-BE49-F238E27FC236}">
                  <a16:creationId xmlns:a16="http://schemas.microsoft.com/office/drawing/2014/main" id="{10B06051-29FF-D616-9C62-FAF4ECFAC3CA}"/>
                </a:ext>
              </a:extLst>
            </p:cNvPr>
            <p:cNvSpPr/>
            <p:nvPr/>
          </p:nvSpPr>
          <p:spPr>
            <a:xfrm>
              <a:off x="2038359" y="4945561"/>
              <a:ext cx="378290" cy="392139"/>
            </a:xfrm>
            <a:prstGeom prst="round2DiagRect">
              <a:avLst/>
            </a:prstGeom>
            <a:solidFill>
              <a:srgbClr val="E78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6" name="Round Diagonal Corner Rectangle 13">
              <a:extLst>
                <a:ext uri="{FF2B5EF4-FFF2-40B4-BE49-F238E27FC236}">
                  <a16:creationId xmlns:a16="http://schemas.microsoft.com/office/drawing/2014/main" id="{44FF2CC5-E747-3B5C-1C57-B29E8EAD5505}"/>
                </a:ext>
              </a:extLst>
            </p:cNvPr>
            <p:cNvSpPr/>
            <p:nvPr/>
          </p:nvSpPr>
          <p:spPr>
            <a:xfrm flipH="1">
              <a:off x="5447268" y="5016741"/>
              <a:ext cx="398926" cy="392139"/>
            </a:xfrm>
            <a:prstGeom prst="round2DiagRect">
              <a:avLst/>
            </a:prstGeom>
            <a:solidFill>
              <a:srgbClr val="F6C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7" name="Round Diagonal Corner Rectangle 16">
              <a:extLst>
                <a:ext uri="{FF2B5EF4-FFF2-40B4-BE49-F238E27FC236}">
                  <a16:creationId xmlns:a16="http://schemas.microsoft.com/office/drawing/2014/main" id="{53390B8B-4842-63E5-8788-FD580E5F9B80}"/>
                </a:ext>
              </a:extLst>
            </p:cNvPr>
            <p:cNvSpPr/>
            <p:nvPr/>
          </p:nvSpPr>
          <p:spPr>
            <a:xfrm>
              <a:off x="3402464" y="2891908"/>
              <a:ext cx="378290" cy="392139"/>
            </a:xfrm>
            <a:prstGeom prst="round2DiagRect">
              <a:avLst/>
            </a:prstGeom>
            <a:solidFill>
              <a:srgbClr val="C559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74396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rtnership with Government updated video_Final.mov">
            <a:hlinkClick r:id="" action="ppaction://media"/>
            <a:extLst>
              <a:ext uri="{FF2B5EF4-FFF2-40B4-BE49-F238E27FC236}">
                <a16:creationId xmlns:a16="http://schemas.microsoft.com/office/drawing/2014/main" id="{18F11AAD-37BB-AB96-56D1-6538D10815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0480"/>
            <a:ext cx="12192000" cy="6918959"/>
          </a:xfrm>
          <a:prstGeom prst="rect">
            <a:avLst/>
          </a:prstGeom>
        </p:spPr>
      </p:pic>
    </p:spTree>
    <p:extLst>
      <p:ext uri="{BB962C8B-B14F-4D97-AF65-F5344CB8AC3E}">
        <p14:creationId xmlns:p14="http://schemas.microsoft.com/office/powerpoint/2010/main" val="177595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030779-B72E-0434-FA1D-B2A6835C3E80}"/>
              </a:ext>
            </a:extLst>
          </p:cNvPr>
          <p:cNvSpPr/>
          <p:nvPr/>
        </p:nvSpPr>
        <p:spPr>
          <a:xfrm>
            <a:off x="0" y="-1"/>
            <a:ext cx="12192000" cy="6979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EE74D6-4674-37BB-B995-36E066CAD9D5}"/>
              </a:ext>
            </a:extLst>
          </p:cNvPr>
          <p:cNvPicPr>
            <a:picLocks noChangeAspect="1"/>
          </p:cNvPicPr>
          <p:nvPr/>
        </p:nvPicPr>
        <p:blipFill rotWithShape="1">
          <a:blip r:embed="rId3">
            <a:alphaModFix amt="17000"/>
          </a:blip>
          <a:srcRect t="7601"/>
          <a:stretch/>
        </p:blipFill>
        <p:spPr>
          <a:xfrm>
            <a:off x="-1114743" y="571500"/>
            <a:ext cx="9799741" cy="5505450"/>
          </a:xfrm>
          <a:prstGeom prst="rect">
            <a:avLst/>
          </a:prstGeom>
        </p:spPr>
      </p:pic>
      <p:sp>
        <p:nvSpPr>
          <p:cNvPr id="2" name="Title 1">
            <a:extLst>
              <a:ext uri="{FF2B5EF4-FFF2-40B4-BE49-F238E27FC236}">
                <a16:creationId xmlns:a16="http://schemas.microsoft.com/office/drawing/2014/main" id="{C34E0DC7-7CCD-4313-AF85-4EA658AD8B25}"/>
              </a:ext>
            </a:extLst>
          </p:cNvPr>
          <p:cNvSpPr txBox="1">
            <a:spLocks/>
          </p:cNvSpPr>
          <p:nvPr/>
        </p:nvSpPr>
        <p:spPr>
          <a:xfrm>
            <a:off x="917017" y="548647"/>
            <a:ext cx="7767981" cy="5958963"/>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tabLst>
                <a:tab pos="904875" algn="l"/>
              </a:tabLst>
            </a:pPr>
            <a:endParaRPr lang="en-ZA" sz="3200" b="1" u="sng">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ZA" sz="4000" b="1"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ZA" sz="3600" b="1" kern="100">
                <a:solidFill>
                  <a:srgbClr val="E78F30"/>
                </a:solidFill>
                <a:latin typeface="Arial" panose="020B0604020202020204" pitchFamily="34" charset="0"/>
                <a:ea typeface="Calibri" panose="020F0502020204030204" pitchFamily="34" charset="0"/>
                <a:cs typeface="Arial" panose="020B0604020202020204" pitchFamily="34" charset="0"/>
              </a:rPr>
              <a:t>Spotlighting the multidisciplinary team model developed through the implementation of SSP Guidelines in Limpopo Province</a:t>
            </a:r>
          </a:p>
          <a:p>
            <a:endParaRPr lang="en-ZA" sz="3200">
              <a:latin typeface="Calibri" panose="020F0502020204030204" pitchFamily="34" charset="0"/>
              <a:ea typeface="Calibri" panose="020F0502020204030204" pitchFamily="34" charset="0"/>
              <a:cs typeface="Times New Roman" panose="02020603050405020304" pitchFamily="18" charset="0"/>
            </a:endParaRPr>
          </a:p>
          <a:p>
            <a:r>
              <a:rPr lang="en-US" sz="3200">
                <a:solidFill>
                  <a:srgbClr val="A5A5A5"/>
                </a:solidFill>
                <a:latin typeface="Georgia" panose="02040502050405020303" pitchFamily="18" charset="0"/>
                <a:cs typeface="Calibri"/>
              </a:rPr>
              <a:t>Presenter: </a:t>
            </a:r>
            <a:r>
              <a:rPr lang="en-US" sz="2800" b="1">
                <a:solidFill>
                  <a:srgbClr val="A5A5A5"/>
                </a:solidFill>
                <a:latin typeface="Georgia" panose="02040502050405020303" pitchFamily="18" charset="0"/>
                <a:cs typeface="Calibri"/>
              </a:rPr>
              <a:t>Patricia </a:t>
            </a:r>
            <a:r>
              <a:rPr lang="en-US" sz="2800" b="1" err="1">
                <a:solidFill>
                  <a:srgbClr val="A5A5A5"/>
                </a:solidFill>
                <a:latin typeface="Georgia" panose="02040502050405020303" pitchFamily="18" charset="0"/>
                <a:cs typeface="Calibri"/>
              </a:rPr>
              <a:t>Ntjie</a:t>
            </a:r>
            <a:r>
              <a:rPr lang="en-US" sz="2800" b="1">
                <a:solidFill>
                  <a:srgbClr val="A5A5A5"/>
                </a:solidFill>
                <a:latin typeface="Georgia" panose="02040502050405020303" pitchFamily="18" charset="0"/>
                <a:cs typeface="Calibri"/>
              </a:rPr>
              <a:t>, </a:t>
            </a:r>
            <a:br>
              <a:rPr lang="en-US" sz="2800" b="1">
                <a:solidFill>
                  <a:srgbClr val="A5A5A5"/>
                </a:solidFill>
                <a:latin typeface="Georgia" panose="02040502050405020303" pitchFamily="18" charset="0"/>
                <a:cs typeface="Calibri"/>
              </a:rPr>
            </a:br>
            <a:r>
              <a:rPr lang="en-US" sz="2800" b="1">
                <a:solidFill>
                  <a:srgbClr val="A5A5A5"/>
                </a:solidFill>
                <a:latin typeface="Georgia" panose="02040502050405020303" pitchFamily="18" charset="0"/>
                <a:cs typeface="Calibri"/>
              </a:rPr>
              <a:t>Manager HIV &amp; AIDS, Department of Social Development Limpopo</a:t>
            </a:r>
          </a:p>
          <a:p>
            <a:pPr algn="ctr"/>
            <a:endParaRPr lang="en-ZA" sz="4000">
              <a:solidFill>
                <a:schemeClr val="accent2"/>
              </a:solidFill>
              <a:latin typeface="Gill Sans MT"/>
              <a:cs typeface="Arial"/>
            </a:endParaRPr>
          </a:p>
        </p:txBody>
      </p:sp>
      <p:sp>
        <p:nvSpPr>
          <p:cNvPr id="3" name="Content Placeholder 2">
            <a:extLst>
              <a:ext uri="{FF2B5EF4-FFF2-40B4-BE49-F238E27FC236}">
                <a16:creationId xmlns:a16="http://schemas.microsoft.com/office/drawing/2014/main" id="{B3905A99-FCE2-4A5C-9EB6-5310001482FF}"/>
              </a:ext>
            </a:extLst>
          </p:cNvPr>
          <p:cNvSpPr txBox="1">
            <a:spLocks/>
          </p:cNvSpPr>
          <p:nvPr/>
        </p:nvSpPr>
        <p:spPr>
          <a:xfrm>
            <a:off x="688473" y="1003754"/>
            <a:ext cx="10515600" cy="2425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a:p>
        </p:txBody>
      </p:sp>
      <p:pic>
        <p:nvPicPr>
          <p:cNvPr id="5" name="Picture 4">
            <a:extLst>
              <a:ext uri="{FF2B5EF4-FFF2-40B4-BE49-F238E27FC236}">
                <a16:creationId xmlns:a16="http://schemas.microsoft.com/office/drawing/2014/main" id="{A1CD7297-8742-0D57-8745-F6C65D96A4E9}"/>
              </a:ext>
            </a:extLst>
          </p:cNvPr>
          <p:cNvPicPr>
            <a:picLocks noChangeAspect="1"/>
          </p:cNvPicPr>
          <p:nvPr/>
        </p:nvPicPr>
        <p:blipFill>
          <a:blip r:embed="rId4"/>
          <a:stretch>
            <a:fillRect/>
          </a:stretch>
        </p:blipFill>
        <p:spPr>
          <a:xfrm>
            <a:off x="1287604" y="1034037"/>
            <a:ext cx="416120" cy="416120"/>
          </a:xfrm>
          <a:prstGeom prst="rect">
            <a:avLst/>
          </a:prstGeom>
        </p:spPr>
      </p:pic>
      <p:pic>
        <p:nvPicPr>
          <p:cNvPr id="7" name="Picture 6">
            <a:extLst>
              <a:ext uri="{FF2B5EF4-FFF2-40B4-BE49-F238E27FC236}">
                <a16:creationId xmlns:a16="http://schemas.microsoft.com/office/drawing/2014/main" id="{B61E4EDE-F9F1-2558-EC4A-85BE5DFA1B61}"/>
              </a:ext>
            </a:extLst>
          </p:cNvPr>
          <p:cNvPicPr>
            <a:picLocks noChangeAspect="1"/>
          </p:cNvPicPr>
          <p:nvPr/>
        </p:nvPicPr>
        <p:blipFill>
          <a:blip r:embed="rId5"/>
          <a:stretch>
            <a:fillRect/>
          </a:stretch>
        </p:blipFill>
        <p:spPr>
          <a:xfrm>
            <a:off x="1287604" y="471982"/>
            <a:ext cx="416120" cy="416120"/>
          </a:xfrm>
          <a:prstGeom prst="rect">
            <a:avLst/>
          </a:prstGeom>
        </p:spPr>
      </p:pic>
      <p:pic>
        <p:nvPicPr>
          <p:cNvPr id="8" name="Picture 7">
            <a:extLst>
              <a:ext uri="{FF2B5EF4-FFF2-40B4-BE49-F238E27FC236}">
                <a16:creationId xmlns:a16="http://schemas.microsoft.com/office/drawing/2014/main" id="{1A8A5B9B-45DA-9884-98A7-1A8EA2BAD7FD}"/>
              </a:ext>
            </a:extLst>
          </p:cNvPr>
          <p:cNvPicPr>
            <a:picLocks noChangeAspect="1"/>
          </p:cNvPicPr>
          <p:nvPr/>
        </p:nvPicPr>
        <p:blipFill>
          <a:blip r:embed="rId6"/>
          <a:stretch>
            <a:fillRect/>
          </a:stretch>
        </p:blipFill>
        <p:spPr>
          <a:xfrm>
            <a:off x="627438" y="350390"/>
            <a:ext cx="554978" cy="554978"/>
          </a:xfrm>
          <a:prstGeom prst="rect">
            <a:avLst/>
          </a:prstGeom>
        </p:spPr>
      </p:pic>
      <p:pic>
        <p:nvPicPr>
          <p:cNvPr id="12" name="Picture 11">
            <a:extLst>
              <a:ext uri="{FF2B5EF4-FFF2-40B4-BE49-F238E27FC236}">
                <a16:creationId xmlns:a16="http://schemas.microsoft.com/office/drawing/2014/main" id="{7BE0B255-742A-E689-4F2D-B6EBDB89E8AD}"/>
              </a:ext>
            </a:extLst>
          </p:cNvPr>
          <p:cNvPicPr>
            <a:picLocks noChangeAspect="1"/>
          </p:cNvPicPr>
          <p:nvPr/>
        </p:nvPicPr>
        <p:blipFill>
          <a:blip r:embed="rId7"/>
          <a:stretch>
            <a:fillRect/>
          </a:stretch>
        </p:blipFill>
        <p:spPr>
          <a:xfrm>
            <a:off x="8542704" y="3257907"/>
            <a:ext cx="3272556" cy="3272556"/>
          </a:xfrm>
          <a:prstGeom prst="rect">
            <a:avLst/>
          </a:prstGeom>
        </p:spPr>
      </p:pic>
    </p:spTree>
    <p:extLst>
      <p:ext uri="{BB962C8B-B14F-4D97-AF65-F5344CB8AC3E}">
        <p14:creationId xmlns:p14="http://schemas.microsoft.com/office/powerpoint/2010/main" val="415911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3874A8-5458-358E-D810-0C7B32C70086}"/>
              </a:ext>
            </a:extLst>
          </p:cNvPr>
          <p:cNvSpPr/>
          <p:nvPr/>
        </p:nvSpPr>
        <p:spPr>
          <a:xfrm>
            <a:off x="9521371" y="0"/>
            <a:ext cx="2670629" cy="1117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Diagonal Corner Rectangle 1">
            <a:extLst>
              <a:ext uri="{FF2B5EF4-FFF2-40B4-BE49-F238E27FC236}">
                <a16:creationId xmlns:a16="http://schemas.microsoft.com/office/drawing/2014/main" id="{FF125AA6-8DEB-14CE-CE07-B9746728BF63}"/>
              </a:ext>
            </a:extLst>
          </p:cNvPr>
          <p:cNvSpPr/>
          <p:nvPr/>
        </p:nvSpPr>
        <p:spPr>
          <a:xfrm>
            <a:off x="241301" y="85490"/>
            <a:ext cx="11709399" cy="892429"/>
          </a:xfrm>
          <a:prstGeom prst="round2DiagRect">
            <a:avLst/>
          </a:prstGeom>
          <a:solidFill>
            <a:srgbClr val="E78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rtl="0"/>
            <a:r>
              <a:rPr lang="en-US" sz="4000">
                <a:latin typeface="Arial" panose="020B0604020202020204" pitchFamily="34" charset="0"/>
                <a:cs typeface="Arial" panose="020B0604020202020204" pitchFamily="34" charset="0"/>
              </a:rPr>
              <a:t>Background in Capricorn District</a:t>
            </a:r>
          </a:p>
        </p:txBody>
      </p:sp>
      <p:sp>
        <p:nvSpPr>
          <p:cNvPr id="5" name="TextBox 4">
            <a:extLst>
              <a:ext uri="{FF2B5EF4-FFF2-40B4-BE49-F238E27FC236}">
                <a16:creationId xmlns:a16="http://schemas.microsoft.com/office/drawing/2014/main" id="{2BCCC3EF-5E66-7679-8E60-87E1469A097C}"/>
              </a:ext>
            </a:extLst>
          </p:cNvPr>
          <p:cNvSpPr txBox="1"/>
          <p:nvPr/>
        </p:nvSpPr>
        <p:spPr>
          <a:xfrm>
            <a:off x="762000" y="1399071"/>
            <a:ext cx="10464800" cy="4401205"/>
          </a:xfrm>
          <a:prstGeom prst="rect">
            <a:avLst/>
          </a:prstGeom>
          <a:noFill/>
        </p:spPr>
        <p:txBody>
          <a:bodyPr wrap="square" lIns="91440" tIns="45720" rIns="91440" bIns="45720" anchor="t">
            <a:spAutoFit/>
          </a:bodyPr>
          <a:lstStyle/>
          <a:p>
            <a:pPr marL="285750" indent="-285750">
              <a:spcBef>
                <a:spcPts val="1200"/>
              </a:spcBef>
              <a:buFont typeface="Arial" panose="020B0604020202020204" pitchFamily="34" charset="0"/>
              <a:buChar char="•"/>
            </a:pPr>
            <a:r>
              <a:rPr lang="en-US" sz="2400">
                <a:latin typeface="Georgia"/>
              </a:rPr>
              <a:t>Capricorn is one of the districts within Limpopo and it is one of the 27 PEPFAR priority districts due to its high HIV burden</a:t>
            </a:r>
          </a:p>
          <a:p>
            <a:pPr marL="285750" lvl="0" indent="-285750" rtl="0">
              <a:spcBef>
                <a:spcPts val="1200"/>
              </a:spcBef>
              <a:buFont typeface="Arial" panose="020B0604020202020204" pitchFamily="34" charset="0"/>
              <a:buChar char="•"/>
            </a:pPr>
            <a:r>
              <a:rPr lang="en-US" sz="2400">
                <a:latin typeface="Georgia"/>
              </a:rPr>
              <a:t>In 2022, 74% of CALHIV in Limpopo Province knew their status; of those, 69% were on treatment; and of those, 61% were virally suppressed</a:t>
            </a:r>
          </a:p>
          <a:p>
            <a:pPr marL="285750" lvl="0" indent="-285750" rtl="0">
              <a:spcBef>
                <a:spcPts val="1200"/>
              </a:spcBef>
              <a:buFont typeface="Arial" panose="020B0604020202020204" pitchFamily="34" charset="0"/>
              <a:buChar char="•"/>
            </a:pPr>
            <a:r>
              <a:rPr lang="en-US" sz="2400">
                <a:latin typeface="Georgia"/>
              </a:rPr>
              <a:t>Even though SSPs were trained on the Guidelines for SSPs, implementation was still a challenge at DSD service points</a:t>
            </a:r>
          </a:p>
          <a:p>
            <a:pPr marL="285750" indent="-285750">
              <a:spcBef>
                <a:spcPts val="1200"/>
              </a:spcBef>
              <a:buFont typeface="Arial" panose="020B0604020202020204" pitchFamily="34" charset="0"/>
              <a:buChar char="•"/>
            </a:pPr>
            <a:r>
              <a:rPr lang="en-US" sz="2400">
                <a:latin typeface="Georgia"/>
              </a:rPr>
              <a:t>Poor integration and referrals for HIV testing services due to siloed service delivery by health practitioners and SSPs</a:t>
            </a:r>
          </a:p>
          <a:p>
            <a:pPr marL="285750" lvl="0" indent="-285750" rtl="0">
              <a:spcBef>
                <a:spcPts val="1200"/>
              </a:spcBef>
              <a:buFont typeface="Arial" panose="020B0604020202020204" pitchFamily="34" charset="0"/>
              <a:buChar char="•"/>
            </a:pPr>
            <a:r>
              <a:rPr lang="en-US" sz="2400">
                <a:latin typeface="Georgia"/>
              </a:rPr>
              <a:t>Lack of stakeholder involvement hampered the integrated implementation of the guidelines.</a:t>
            </a:r>
          </a:p>
        </p:txBody>
      </p:sp>
    </p:spTree>
    <p:extLst>
      <p:ext uri="{BB962C8B-B14F-4D97-AF65-F5344CB8AC3E}">
        <p14:creationId xmlns:p14="http://schemas.microsoft.com/office/powerpoint/2010/main" val="1055016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0A626D-A582-E70D-9FC9-423A1AF1D326}"/>
              </a:ext>
            </a:extLst>
          </p:cNvPr>
          <p:cNvSpPr/>
          <p:nvPr/>
        </p:nvSpPr>
        <p:spPr>
          <a:xfrm>
            <a:off x="0" y="5672846"/>
            <a:ext cx="12192000" cy="118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extBox 2">
            <a:extLst>
              <a:ext uri="{FF2B5EF4-FFF2-40B4-BE49-F238E27FC236}">
                <a16:creationId xmlns:a16="http://schemas.microsoft.com/office/drawing/2014/main" id="{C66F547A-ABAC-FB3F-E513-4470E37B9036}"/>
              </a:ext>
            </a:extLst>
          </p:cNvPr>
          <p:cNvGraphicFramePr/>
          <p:nvPr>
            <p:extLst>
              <p:ext uri="{D42A27DB-BD31-4B8C-83A1-F6EECF244321}">
                <p14:modId xmlns:p14="http://schemas.microsoft.com/office/powerpoint/2010/main" val="3818887244"/>
              </p:ext>
            </p:extLst>
          </p:nvPr>
        </p:nvGraphicFramePr>
        <p:xfrm>
          <a:off x="731156" y="1768711"/>
          <a:ext cx="10622644" cy="45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237" name="TextBox 7236">
            <a:extLst>
              <a:ext uri="{FF2B5EF4-FFF2-40B4-BE49-F238E27FC236}">
                <a16:creationId xmlns:a16="http://schemas.microsoft.com/office/drawing/2014/main" id="{41B9BEDA-93AF-41DD-71BA-94F11141B616}"/>
              </a:ext>
            </a:extLst>
          </p:cNvPr>
          <p:cNvSpPr txBox="1"/>
          <p:nvPr/>
        </p:nvSpPr>
        <p:spPr>
          <a:xfrm>
            <a:off x="377371" y="1019627"/>
            <a:ext cx="112376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panose="02040502050405020303" pitchFamily="18" charset="0"/>
                <a:cs typeface="Calibri"/>
              </a:rPr>
              <a:t>The aim of the MDT model is to ensure continuity of care for CALHIV through case conferencing, bi-directional referrals, and integrated comprehensive case management.</a:t>
            </a:r>
          </a:p>
        </p:txBody>
      </p:sp>
      <p:sp>
        <p:nvSpPr>
          <p:cNvPr id="6" name="Rectangle 5">
            <a:extLst>
              <a:ext uri="{FF2B5EF4-FFF2-40B4-BE49-F238E27FC236}">
                <a16:creationId xmlns:a16="http://schemas.microsoft.com/office/drawing/2014/main" id="{C385627C-847C-C28D-A790-FA195A85F791}"/>
              </a:ext>
            </a:extLst>
          </p:cNvPr>
          <p:cNvSpPr/>
          <p:nvPr/>
        </p:nvSpPr>
        <p:spPr>
          <a:xfrm>
            <a:off x="9521371" y="0"/>
            <a:ext cx="2670629" cy="1117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a:extLst>
              <a:ext uri="{FF2B5EF4-FFF2-40B4-BE49-F238E27FC236}">
                <a16:creationId xmlns:a16="http://schemas.microsoft.com/office/drawing/2014/main" id="{34FBDCA1-65EC-3A71-BA03-3A74F6B13D2A}"/>
              </a:ext>
            </a:extLst>
          </p:cNvPr>
          <p:cNvSpPr/>
          <p:nvPr/>
        </p:nvSpPr>
        <p:spPr>
          <a:xfrm>
            <a:off x="241300" y="102697"/>
            <a:ext cx="11709399" cy="892429"/>
          </a:xfrm>
          <a:prstGeom prst="round2DiagRect">
            <a:avLst/>
          </a:prstGeom>
          <a:solidFill>
            <a:srgbClr val="E78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rtl="0"/>
            <a:r>
              <a:rPr lang="en-GB" sz="4000">
                <a:latin typeface="Arial" panose="020B0604020202020204" pitchFamily="34" charset="0"/>
                <a:cs typeface="Arial" panose="020B0604020202020204" pitchFamily="34" charset="0"/>
              </a:rPr>
              <a:t>Multidisciplinary team (MDT) Model</a:t>
            </a:r>
          </a:p>
        </p:txBody>
      </p:sp>
    </p:spTree>
    <p:extLst>
      <p:ext uri="{BB962C8B-B14F-4D97-AF65-F5344CB8AC3E}">
        <p14:creationId xmlns:p14="http://schemas.microsoft.com/office/powerpoint/2010/main" val="3238553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ADA0DE-A01D-4E65-9623-D7897B443D1C}"/>
              </a:ext>
            </a:extLst>
          </p:cNvPr>
          <p:cNvSpPr txBox="1"/>
          <p:nvPr/>
        </p:nvSpPr>
        <p:spPr>
          <a:xfrm>
            <a:off x="1054099" y="137566"/>
            <a:ext cx="9095014" cy="830997"/>
          </a:xfrm>
          <a:prstGeom prst="rect">
            <a:avLst/>
          </a:prstGeom>
          <a:noFill/>
        </p:spPr>
        <p:txBody>
          <a:bodyPr wrap="square">
            <a:spAutoFit/>
          </a:bodyPr>
          <a:lstStyle/>
          <a:p>
            <a:pPr algn="ctr"/>
            <a:r>
              <a:rPr lang="en-US" sz="2400" b="1">
                <a:solidFill>
                  <a:srgbClr val="E78F30"/>
                </a:solidFill>
                <a:latin typeface="Arial" panose="020B0604020202020204" pitchFamily="34" charset="0"/>
                <a:ea typeface="Calibri" panose="020F0502020204030204" pitchFamily="34" charset="0"/>
                <a:cs typeface="Arial" panose="020B0604020202020204" pitchFamily="34" charset="0"/>
              </a:rPr>
              <a:t>Coordination Mechanisms and Referral Pathways in Supporting CALHIV</a:t>
            </a:r>
            <a:endParaRPr lang="en-ZA" sz="2400">
              <a:solidFill>
                <a:srgbClr val="E78F30"/>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7145E97-9DE2-645C-4CBD-F8EBF5CFC262}"/>
              </a:ext>
            </a:extLst>
          </p:cNvPr>
          <p:cNvSpPr/>
          <p:nvPr/>
        </p:nvSpPr>
        <p:spPr>
          <a:xfrm>
            <a:off x="3606433" y="1171216"/>
            <a:ext cx="4953000" cy="2119701"/>
          </a:xfrm>
          <a:prstGeom prst="round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spcAft>
                <a:spcPts val="600"/>
              </a:spcAft>
            </a:pPr>
            <a:r>
              <a:rPr lang="en-US" b="1" dirty="0">
                <a:solidFill>
                  <a:schemeClr val="bg1"/>
                </a:solidFill>
                <a:latin typeface="Arial"/>
                <a:ea typeface="Calibri" panose="020F0502020204030204" pitchFamily="34" charset="0"/>
                <a:cs typeface="Arial"/>
              </a:rPr>
              <a:t>Department of Health</a:t>
            </a:r>
          </a:p>
          <a:p>
            <a:pPr marL="285750" indent="-285750">
              <a:buFont typeface="Arial,Sans-Serif" panose="020B0604020202020204" pitchFamily="34" charset="0"/>
              <a:buChar char="•"/>
            </a:pPr>
            <a:r>
              <a:rPr lang="en-US" sz="1400" dirty="0">
                <a:solidFill>
                  <a:schemeClr val="bg1"/>
                </a:solidFill>
                <a:latin typeface="Georgia"/>
                <a:ea typeface="Calibri" panose="020F0502020204030204" pitchFamily="34" charset="0"/>
                <a:cs typeface="Calibri"/>
              </a:rPr>
              <a:t>Provides test and treat </a:t>
            </a:r>
          </a:p>
          <a:p>
            <a:pPr marL="285750" indent="-285750">
              <a:buFont typeface="Arial" panose="020B0604020202020204" pitchFamily="34" charset="0"/>
              <a:buChar char="•"/>
            </a:pPr>
            <a:r>
              <a:rPr lang="en-US" sz="1400" dirty="0">
                <a:solidFill>
                  <a:schemeClr val="bg1"/>
                </a:solidFill>
                <a:latin typeface="Georgia"/>
                <a:ea typeface="Calibri" panose="020F0502020204030204" pitchFamily="34" charset="0"/>
                <a:cs typeface="Calibri"/>
              </a:rPr>
              <a:t>Enrolls CALHIV into ART and supports adherence</a:t>
            </a:r>
            <a:endParaRPr lang="en-US" dirty="0">
              <a:solidFill>
                <a:schemeClr val="bg1"/>
              </a:solidFill>
            </a:endParaRPr>
          </a:p>
          <a:p>
            <a:pPr marL="285750" indent="-285750">
              <a:buFont typeface="Arial,Sans-Serif" panose="020B0604020202020204" pitchFamily="34" charset="0"/>
              <a:buChar char="•"/>
            </a:pPr>
            <a:r>
              <a:rPr lang="en-US" sz="1400" dirty="0">
                <a:solidFill>
                  <a:schemeClr val="bg1"/>
                </a:solidFill>
                <a:latin typeface="Georgia"/>
                <a:ea typeface="Calibri" panose="020F0502020204030204" pitchFamily="34" charset="0"/>
                <a:cs typeface="Calibri"/>
              </a:rPr>
              <a:t>Monitors viral load and shares information with partners</a:t>
            </a:r>
          </a:p>
          <a:p>
            <a:pPr marL="285750" indent="-285750">
              <a:buFont typeface="Arial" panose="020B0604020202020204" pitchFamily="34" charset="0"/>
              <a:buChar char="•"/>
            </a:pPr>
            <a:r>
              <a:rPr lang="en-US" sz="1400" dirty="0">
                <a:solidFill>
                  <a:schemeClr val="bg1"/>
                </a:solidFill>
                <a:latin typeface="Georgia"/>
                <a:ea typeface="Calibri" panose="020F0502020204030204" pitchFamily="34" charset="0"/>
                <a:cs typeface="Calibri"/>
              </a:rPr>
              <a:t>Refers CALHIV with treatment interruption for tracking and tracing for reinitiating into ART</a:t>
            </a:r>
            <a:endParaRPr lang="en-US" sz="1400" dirty="0">
              <a:solidFill>
                <a:schemeClr val="bg1"/>
              </a:solidFill>
              <a:latin typeface="Georgia"/>
              <a:cs typeface="Calibri"/>
            </a:endParaRPr>
          </a:p>
        </p:txBody>
      </p:sp>
      <p:sp>
        <p:nvSpPr>
          <p:cNvPr id="3" name="Rectangle: Rounded Corners 2">
            <a:extLst>
              <a:ext uri="{FF2B5EF4-FFF2-40B4-BE49-F238E27FC236}">
                <a16:creationId xmlns:a16="http://schemas.microsoft.com/office/drawing/2014/main" id="{894718CE-666E-9494-D581-34DB6310A7CF}"/>
              </a:ext>
            </a:extLst>
          </p:cNvPr>
          <p:cNvSpPr/>
          <p:nvPr/>
        </p:nvSpPr>
        <p:spPr>
          <a:xfrm>
            <a:off x="660400" y="3784600"/>
            <a:ext cx="4648200" cy="1803400"/>
          </a:xfrm>
          <a:prstGeom prst="round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b="1" dirty="0">
                <a:solidFill>
                  <a:schemeClr val="bg1"/>
                </a:solidFill>
                <a:latin typeface="Arial" panose="020B0604020202020204" pitchFamily="34" charset="0"/>
                <a:ea typeface="Calibri" panose="020F0502020204030204" pitchFamily="34" charset="0"/>
                <a:cs typeface="Arial" panose="020B0604020202020204" pitchFamily="34" charset="0"/>
              </a:rPr>
              <a:t>Department of Social Development</a:t>
            </a:r>
          </a:p>
          <a:p>
            <a:pPr marL="285750" lvl="0" indent="-285750">
              <a:buFont typeface="Arial" panose="020B0604020202020204" pitchFamily="34" charset="0"/>
              <a:buChar char="•"/>
            </a:pPr>
            <a:r>
              <a:rPr lang="en-US" sz="1400" dirty="0">
                <a:solidFill>
                  <a:schemeClr val="bg1"/>
                </a:solidFill>
                <a:latin typeface="Georgia" panose="02040502050405020303" pitchFamily="18" charset="0"/>
                <a:ea typeface="Calibri" panose="020F0502020204030204" pitchFamily="34" charset="0"/>
                <a:cs typeface="Calibri" panose="020F0502020204030204" pitchFamily="34" charset="0"/>
              </a:rPr>
              <a:t>Refers children in foster care for HTS </a:t>
            </a:r>
          </a:p>
          <a:p>
            <a:pPr marL="285750" lvl="0" indent="-285750">
              <a:buFont typeface="Arial" panose="020B0604020202020204" pitchFamily="34" charset="0"/>
              <a:buChar char="•"/>
            </a:pPr>
            <a:r>
              <a:rPr lang="en-US" sz="1400" dirty="0">
                <a:solidFill>
                  <a:schemeClr val="bg1"/>
                </a:solidFill>
                <a:latin typeface="Georgia" panose="02040502050405020303" pitchFamily="18" charset="0"/>
                <a:ea typeface="Calibri" panose="020F0502020204030204" pitchFamily="34" charset="0"/>
                <a:cs typeface="Calibri" panose="020F0502020204030204" pitchFamily="34" charset="0"/>
              </a:rPr>
              <a:t>Assists with tracing CALHIV with treatment interruption </a:t>
            </a:r>
          </a:p>
          <a:p>
            <a:pPr marL="285750" lvl="0" indent="-285750">
              <a:buFont typeface="Arial" panose="020B0604020202020204" pitchFamily="34" charset="0"/>
              <a:buChar char="•"/>
            </a:pPr>
            <a:r>
              <a:rPr lang="en-US" sz="1400" dirty="0">
                <a:solidFill>
                  <a:schemeClr val="bg1"/>
                </a:solidFill>
                <a:latin typeface="Georgia" panose="02040502050405020303" pitchFamily="18" charset="0"/>
                <a:ea typeface="Calibri" panose="020F0502020204030204" pitchFamily="34" charset="0"/>
                <a:cs typeface="Calibri" panose="020F0502020204030204" pitchFamily="34" charset="0"/>
              </a:rPr>
              <a:t>Provides psychosocial support, disclosure counselling, and adherence support</a:t>
            </a:r>
          </a:p>
        </p:txBody>
      </p:sp>
      <p:sp>
        <p:nvSpPr>
          <p:cNvPr id="4" name="Rectangle: Rounded Corners 3">
            <a:extLst>
              <a:ext uri="{FF2B5EF4-FFF2-40B4-BE49-F238E27FC236}">
                <a16:creationId xmlns:a16="http://schemas.microsoft.com/office/drawing/2014/main" id="{CAB4554D-59E7-84C6-01ED-46577CD1BEAC}"/>
              </a:ext>
            </a:extLst>
          </p:cNvPr>
          <p:cNvSpPr/>
          <p:nvPr/>
        </p:nvSpPr>
        <p:spPr>
          <a:xfrm>
            <a:off x="6362700" y="3784600"/>
            <a:ext cx="4648200" cy="1803400"/>
          </a:xfrm>
          <a:prstGeom prst="round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600"/>
              </a:spcAft>
            </a:pPr>
            <a:r>
              <a:rPr lang="en-US" b="1" dirty="0">
                <a:solidFill>
                  <a:schemeClr val="bg1"/>
                </a:solidFill>
                <a:latin typeface="Arial" panose="020B0604020202020204" pitchFamily="34" charset="0"/>
                <a:ea typeface="Calibri" panose="020F0502020204030204" pitchFamily="34" charset="0"/>
                <a:cs typeface="Arial" panose="020B0604020202020204" pitchFamily="34" charset="0"/>
              </a:rPr>
              <a:t>Clinical Partner (ANOVA)</a:t>
            </a:r>
          </a:p>
          <a:p>
            <a:pPr marL="285750" indent="-285750">
              <a:buFont typeface="Arial" panose="020B0604020202020204" pitchFamily="34" charset="0"/>
              <a:buChar char="•"/>
            </a:pPr>
            <a:r>
              <a:rPr lang="en-US" sz="1400" dirty="0">
                <a:solidFill>
                  <a:schemeClr val="bg1"/>
                </a:solidFill>
                <a:latin typeface="Georgia" panose="02040502050405020303" pitchFamily="18" charset="0"/>
                <a:cs typeface="Calibri" panose="020F0502020204030204" pitchFamily="34" charset="0"/>
              </a:rPr>
              <a:t>Provides HIV clinical services</a:t>
            </a:r>
          </a:p>
          <a:p>
            <a:pPr marL="285750" indent="-285750">
              <a:buFont typeface="Arial" panose="020B0604020202020204" pitchFamily="34" charset="0"/>
              <a:buChar char="•"/>
            </a:pPr>
            <a:r>
              <a:rPr lang="en-US" sz="1400" dirty="0">
                <a:solidFill>
                  <a:schemeClr val="bg1"/>
                </a:solidFill>
                <a:latin typeface="Georgia" panose="02040502050405020303" pitchFamily="18" charset="0"/>
                <a:cs typeface="Calibri" panose="020F0502020204030204" pitchFamily="34" charset="0"/>
              </a:rPr>
              <a:t>Provides lay-counselling</a:t>
            </a:r>
          </a:p>
          <a:p>
            <a:pPr marL="285750" indent="-285750">
              <a:buFont typeface="Arial" panose="020B0604020202020204" pitchFamily="34" charset="0"/>
              <a:buChar char="•"/>
            </a:pPr>
            <a:r>
              <a:rPr lang="en-US" sz="1400" dirty="0">
                <a:solidFill>
                  <a:schemeClr val="bg1"/>
                </a:solidFill>
                <a:latin typeface="Georgia" panose="02040502050405020303" pitchFamily="18" charset="0"/>
                <a:cs typeface="Calibri" panose="020F0502020204030204" pitchFamily="34" charset="0"/>
              </a:rPr>
              <a:t>Manages adherence support groups</a:t>
            </a:r>
          </a:p>
          <a:p>
            <a:pPr marL="285750" indent="-285750">
              <a:buFont typeface="Arial" panose="020B0604020202020204" pitchFamily="34" charset="0"/>
              <a:buChar char="•"/>
            </a:pPr>
            <a:r>
              <a:rPr lang="en-US" sz="1400" dirty="0">
                <a:solidFill>
                  <a:schemeClr val="bg1"/>
                </a:solidFill>
                <a:latin typeface="Georgia" panose="02040502050405020303" pitchFamily="18" charset="0"/>
                <a:cs typeface="Calibri" panose="020F0502020204030204" pitchFamily="34" charset="0"/>
              </a:rPr>
              <a:t>Strengthens linkages between health and OVC partners</a:t>
            </a:r>
            <a:endParaRPr lang="en-ZA" sz="1400" dirty="0">
              <a:solidFill>
                <a:schemeClr val="bg1"/>
              </a:solidFill>
              <a:latin typeface="Georgia" panose="02040502050405020303" pitchFamily="18" charset="0"/>
              <a:cs typeface="Calibri" panose="020F0502020204030204" pitchFamily="34" charset="0"/>
            </a:endParaRPr>
          </a:p>
        </p:txBody>
      </p:sp>
      <p:grpSp>
        <p:nvGrpSpPr>
          <p:cNvPr id="6" name="Group 5">
            <a:extLst>
              <a:ext uri="{FF2B5EF4-FFF2-40B4-BE49-F238E27FC236}">
                <a16:creationId xmlns:a16="http://schemas.microsoft.com/office/drawing/2014/main" id="{BFEA771B-F18B-33A3-05EB-C15CF5290E91}"/>
              </a:ext>
            </a:extLst>
          </p:cNvPr>
          <p:cNvGrpSpPr/>
          <p:nvPr/>
        </p:nvGrpSpPr>
        <p:grpSpPr>
          <a:xfrm>
            <a:off x="2882787" y="2559424"/>
            <a:ext cx="393192" cy="1333899"/>
            <a:chOff x="3800188" y="1327719"/>
            <a:chExt cx="555453" cy="1956598"/>
          </a:xfrm>
          <a:solidFill>
            <a:srgbClr val="E78F30"/>
          </a:solidFill>
        </p:grpSpPr>
        <p:sp>
          <p:nvSpPr>
            <p:cNvPr id="7" name="Arrow: Left-Right 6">
              <a:extLst>
                <a:ext uri="{FF2B5EF4-FFF2-40B4-BE49-F238E27FC236}">
                  <a16:creationId xmlns:a16="http://schemas.microsoft.com/office/drawing/2014/main" id="{055CA500-1DB6-1E2D-F00C-16276252C145}"/>
                </a:ext>
              </a:extLst>
            </p:cNvPr>
            <p:cNvSpPr/>
            <p:nvPr/>
          </p:nvSpPr>
          <p:spPr>
            <a:xfrm rot="18645722">
              <a:off x="3099616" y="2028291"/>
              <a:ext cx="1956598" cy="555453"/>
            </a:xfrm>
            <a:prstGeom prst="lef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9" name="Arrow: Left-Right 4">
              <a:extLst>
                <a:ext uri="{FF2B5EF4-FFF2-40B4-BE49-F238E27FC236}">
                  <a16:creationId xmlns:a16="http://schemas.microsoft.com/office/drawing/2014/main" id="{B5AA56C2-E103-714E-A5F4-A580E2B30FB6}"/>
                </a:ext>
              </a:extLst>
            </p:cNvPr>
            <p:cNvSpPr txBox="1"/>
            <p:nvPr/>
          </p:nvSpPr>
          <p:spPr>
            <a:xfrm rot="18645722">
              <a:off x="3266252" y="2139382"/>
              <a:ext cx="1623326" cy="3332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ZA" sz="2300" kern="1200"/>
            </a:p>
          </p:txBody>
        </p:sp>
      </p:grpSp>
      <p:grpSp>
        <p:nvGrpSpPr>
          <p:cNvPr id="13" name="Group 12">
            <a:extLst>
              <a:ext uri="{FF2B5EF4-FFF2-40B4-BE49-F238E27FC236}">
                <a16:creationId xmlns:a16="http://schemas.microsoft.com/office/drawing/2014/main" id="{FDE04196-3618-F9AF-ED63-CD2F53D1D65E}"/>
              </a:ext>
            </a:extLst>
          </p:cNvPr>
          <p:cNvGrpSpPr/>
          <p:nvPr/>
        </p:nvGrpSpPr>
        <p:grpSpPr>
          <a:xfrm rot="5765869">
            <a:off x="8896629" y="2570855"/>
            <a:ext cx="388725" cy="1333899"/>
            <a:chOff x="3800188" y="1327719"/>
            <a:chExt cx="555453" cy="1956598"/>
          </a:xfrm>
          <a:solidFill>
            <a:srgbClr val="E78F30"/>
          </a:solidFill>
        </p:grpSpPr>
        <p:sp>
          <p:nvSpPr>
            <p:cNvPr id="14" name="Arrow: Left-Right 13">
              <a:extLst>
                <a:ext uri="{FF2B5EF4-FFF2-40B4-BE49-F238E27FC236}">
                  <a16:creationId xmlns:a16="http://schemas.microsoft.com/office/drawing/2014/main" id="{10F205BC-DD50-7229-5C19-2877D3E3E91B}"/>
                </a:ext>
              </a:extLst>
            </p:cNvPr>
            <p:cNvSpPr/>
            <p:nvPr/>
          </p:nvSpPr>
          <p:spPr>
            <a:xfrm rot="18645722">
              <a:off x="3099616" y="2028291"/>
              <a:ext cx="1956598" cy="555453"/>
            </a:xfrm>
            <a:prstGeom prst="leftRightArrow">
              <a:avLst>
                <a:gd name="adj1" fmla="val 60000"/>
                <a:gd name="adj2" fmla="val 50000"/>
              </a:avLst>
            </a:prstGeom>
            <a:grp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15" name="Arrow: Left-Right 4">
              <a:extLst>
                <a:ext uri="{FF2B5EF4-FFF2-40B4-BE49-F238E27FC236}">
                  <a16:creationId xmlns:a16="http://schemas.microsoft.com/office/drawing/2014/main" id="{5E0B7494-9180-C4F6-6A55-D8FD1463F72C}"/>
                </a:ext>
              </a:extLst>
            </p:cNvPr>
            <p:cNvSpPr txBox="1"/>
            <p:nvPr/>
          </p:nvSpPr>
          <p:spPr>
            <a:xfrm rot="18645722">
              <a:off x="3266252" y="2139382"/>
              <a:ext cx="1623326" cy="3332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ZA" sz="2300" kern="1200"/>
            </a:p>
          </p:txBody>
        </p:sp>
      </p:grpSp>
      <p:sp>
        <p:nvSpPr>
          <p:cNvPr id="17" name="Arrow: Left-Right 16">
            <a:extLst>
              <a:ext uri="{FF2B5EF4-FFF2-40B4-BE49-F238E27FC236}">
                <a16:creationId xmlns:a16="http://schemas.microsoft.com/office/drawing/2014/main" id="{00A9C624-517E-1031-8793-CD82F7F3A8CF}"/>
              </a:ext>
            </a:extLst>
          </p:cNvPr>
          <p:cNvSpPr/>
          <p:nvPr/>
        </p:nvSpPr>
        <p:spPr>
          <a:xfrm>
            <a:off x="5309685" y="4536087"/>
            <a:ext cx="1051560" cy="393192"/>
          </a:xfrm>
          <a:prstGeom prst="leftRightArrow">
            <a:avLst>
              <a:gd name="adj1" fmla="val 60000"/>
              <a:gd name="adj2" fmla="val 50000"/>
            </a:avLst>
          </a:prstGeom>
          <a:solidFill>
            <a:srgbClr val="E78F30"/>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1037553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4DEEAF9-36BD-AC49-5E87-CD12D1B503A5}"/>
              </a:ext>
            </a:extLst>
          </p:cNvPr>
          <p:cNvGraphicFramePr>
            <a:graphicFrameLocks noGrp="1"/>
          </p:cNvGraphicFramePr>
          <p:nvPr>
            <p:extLst>
              <p:ext uri="{D42A27DB-BD31-4B8C-83A1-F6EECF244321}">
                <p14:modId xmlns:p14="http://schemas.microsoft.com/office/powerpoint/2010/main" val="1095385733"/>
              </p:ext>
            </p:extLst>
          </p:nvPr>
        </p:nvGraphicFramePr>
        <p:xfrm>
          <a:off x="0" y="0"/>
          <a:ext cx="12192003" cy="6946900"/>
        </p:xfrm>
        <a:graphic>
          <a:graphicData uri="http://schemas.openxmlformats.org/drawingml/2006/table">
            <a:tbl>
              <a:tblPr>
                <a:tableStyleId>{16D9F66E-5EB9-4882-86FB-DCBF35E3C3E4}</a:tableStyleId>
              </a:tblPr>
              <a:tblGrid>
                <a:gridCol w="2631953">
                  <a:extLst>
                    <a:ext uri="{9D8B030D-6E8A-4147-A177-3AD203B41FA5}">
                      <a16:colId xmlns:a16="http://schemas.microsoft.com/office/drawing/2014/main" val="4265386951"/>
                    </a:ext>
                  </a:extLst>
                </a:gridCol>
                <a:gridCol w="1912010">
                  <a:extLst>
                    <a:ext uri="{9D8B030D-6E8A-4147-A177-3AD203B41FA5}">
                      <a16:colId xmlns:a16="http://schemas.microsoft.com/office/drawing/2014/main" val="2733931379"/>
                    </a:ext>
                  </a:extLst>
                </a:gridCol>
                <a:gridCol w="1912010">
                  <a:extLst>
                    <a:ext uri="{9D8B030D-6E8A-4147-A177-3AD203B41FA5}">
                      <a16:colId xmlns:a16="http://schemas.microsoft.com/office/drawing/2014/main" val="3138602518"/>
                    </a:ext>
                  </a:extLst>
                </a:gridCol>
                <a:gridCol w="1912010">
                  <a:extLst>
                    <a:ext uri="{9D8B030D-6E8A-4147-A177-3AD203B41FA5}">
                      <a16:colId xmlns:a16="http://schemas.microsoft.com/office/drawing/2014/main" val="2841226593"/>
                    </a:ext>
                  </a:extLst>
                </a:gridCol>
                <a:gridCol w="1912010">
                  <a:extLst>
                    <a:ext uri="{9D8B030D-6E8A-4147-A177-3AD203B41FA5}">
                      <a16:colId xmlns:a16="http://schemas.microsoft.com/office/drawing/2014/main" val="3426917415"/>
                    </a:ext>
                  </a:extLst>
                </a:gridCol>
                <a:gridCol w="1912010">
                  <a:extLst>
                    <a:ext uri="{9D8B030D-6E8A-4147-A177-3AD203B41FA5}">
                      <a16:colId xmlns:a16="http://schemas.microsoft.com/office/drawing/2014/main" val="841558815"/>
                    </a:ext>
                  </a:extLst>
                </a:gridCol>
              </a:tblGrid>
              <a:tr h="893069">
                <a:tc gridSpan="6">
                  <a:txBody>
                    <a:bodyPr/>
                    <a:lstStyle/>
                    <a:p>
                      <a:pPr algn="ctr" fontAlgn="b"/>
                      <a:r>
                        <a:rPr lang="en-US" sz="2800" b="1" u="none" strike="noStrike">
                          <a:solidFill>
                            <a:schemeClr val="bg1"/>
                          </a:solidFill>
                          <a:effectLst/>
                        </a:rPr>
                        <a:t>Missed Appointments at Baseline, Tracing, and Re-initiation on ART</a:t>
                      </a:r>
                      <a:endParaRPr lang="en-US" sz="2800" b="1" i="0" u="none" strike="noStrike">
                        <a:solidFill>
                          <a:schemeClr val="bg1"/>
                        </a:solidFill>
                        <a:effectLst/>
                        <a:latin typeface="Calibri"/>
                      </a:endParaRPr>
                    </a:p>
                  </a:txBody>
                  <a:tcPr marL="7620" marR="7620" marT="7620" marB="0" anchor="ctr">
                    <a:solidFill>
                      <a:srgbClr val="86AC3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rgbClr val="000000"/>
                        </a:solidFill>
                        <a:effectLst/>
                        <a:latin typeface="Calibri" panose="020F0502020204030204" pitchFamily="34" charset="0"/>
                      </a:endParaRPr>
                    </a:p>
                  </a:txBody>
                  <a:tcPr marL="7620" marR="7620" marT="7620" marB="0" anchor="b">
                    <a:solidFill>
                      <a:schemeClr val="accent4"/>
                    </a:solidFill>
                  </a:tcPr>
                </a:tc>
                <a:extLst>
                  <a:ext uri="{0D108BD9-81ED-4DB2-BD59-A6C34878D82A}">
                    <a16:rowId xmlns:a16="http://schemas.microsoft.com/office/drawing/2014/main" val="2709588547"/>
                  </a:ext>
                </a:extLst>
              </a:tr>
              <a:tr h="1239360">
                <a:tc>
                  <a:txBody>
                    <a:bodyPr/>
                    <a:lstStyle/>
                    <a:p>
                      <a:pPr algn="ctr" rtl="0" fontAlgn="t"/>
                      <a:r>
                        <a:rPr lang="en-US" sz="1800" b="1" u="none" strike="noStrike">
                          <a:solidFill>
                            <a:srgbClr val="000000"/>
                          </a:solidFill>
                          <a:effectLst/>
                        </a:rPr>
                        <a:t>Primary Health Care Facility Name</a:t>
                      </a:r>
                    </a:p>
                  </a:txBody>
                  <a:tcPr marL="7620" marR="7620" marT="7620" marB="0" anchor="ctr">
                    <a:solidFill>
                      <a:schemeClr val="bg2"/>
                    </a:solidFill>
                  </a:tcPr>
                </a:tc>
                <a:tc>
                  <a:txBody>
                    <a:bodyPr/>
                    <a:lstStyle/>
                    <a:p>
                      <a:pPr algn="ctr" rtl="0" fontAlgn="t"/>
                      <a:r>
                        <a:rPr lang="en-US" sz="1800" b="1" u="none" strike="noStrike">
                          <a:solidFill>
                            <a:srgbClr val="000000"/>
                          </a:solidFill>
                          <a:effectLst/>
                        </a:rPr>
                        <a:t># of CALHIV recorded </a:t>
                      </a:r>
                    </a:p>
                  </a:txBody>
                  <a:tcPr marL="7620" marR="7620" marT="7620" marB="0" anchor="ctr">
                    <a:solidFill>
                      <a:schemeClr val="bg2"/>
                    </a:solidFill>
                  </a:tcPr>
                </a:tc>
                <a:tc>
                  <a:txBody>
                    <a:bodyPr/>
                    <a:lstStyle/>
                    <a:p>
                      <a:pPr algn="ctr" rtl="0" fontAlgn="t"/>
                      <a:r>
                        <a:rPr lang="en-US" sz="1800" b="1" u="none" strike="noStrike">
                          <a:solidFill>
                            <a:srgbClr val="000000"/>
                          </a:solidFill>
                          <a:effectLst/>
                        </a:rPr>
                        <a:t>1st MDT meeting</a:t>
                      </a:r>
                    </a:p>
                  </a:txBody>
                  <a:tcPr marL="7620" marR="7620" marT="7620" marB="0" anchor="ctr">
                    <a:solidFill>
                      <a:schemeClr val="bg2"/>
                    </a:solidFill>
                  </a:tcPr>
                </a:tc>
                <a:tc>
                  <a:txBody>
                    <a:bodyPr/>
                    <a:lstStyle/>
                    <a:p>
                      <a:pPr algn="ctr" rtl="0" fontAlgn="t"/>
                      <a:r>
                        <a:rPr lang="en-US" sz="1800" b="1" u="none" strike="noStrike">
                          <a:solidFill>
                            <a:srgbClr val="000000"/>
                          </a:solidFill>
                          <a:effectLst/>
                        </a:rPr>
                        <a:t>2nd MDT meeting </a:t>
                      </a:r>
                    </a:p>
                  </a:txBody>
                  <a:tcPr marL="7620" marR="7620" marT="7620" marB="0" anchor="ctr">
                    <a:solidFill>
                      <a:schemeClr val="bg2"/>
                    </a:solidFill>
                  </a:tcPr>
                </a:tc>
                <a:tc>
                  <a:txBody>
                    <a:bodyPr/>
                    <a:lstStyle/>
                    <a:p>
                      <a:pPr algn="ctr" rtl="0" fontAlgn="t"/>
                      <a:r>
                        <a:rPr lang="en-US" sz="1800" b="1" u="none" strike="noStrike">
                          <a:solidFill>
                            <a:srgbClr val="000000"/>
                          </a:solidFill>
                          <a:effectLst/>
                        </a:rPr>
                        <a:t># of CLHIV re-initiated </a:t>
                      </a:r>
                      <a:endParaRPr lang="en-US" sz="1800" b="1" i="0" u="none" strike="noStrike">
                        <a:solidFill>
                          <a:srgbClr val="000000"/>
                        </a:solidFill>
                        <a:effectLst/>
                        <a:latin typeface="Calibri" panose="020F0502020204030204" pitchFamily="34" charset="0"/>
                      </a:endParaRPr>
                    </a:p>
                  </a:txBody>
                  <a:tcPr marL="7620" marR="7620" marT="7620" marB="0" anchor="ctr">
                    <a:solidFill>
                      <a:schemeClr val="bg2"/>
                    </a:solidFill>
                  </a:tcPr>
                </a:tc>
                <a:tc>
                  <a:txBody>
                    <a:bodyPr/>
                    <a:lstStyle/>
                    <a:p>
                      <a:pPr algn="ctr" rtl="0" fontAlgn="t"/>
                      <a:r>
                        <a:rPr lang="en-GB" sz="1800" b="1" i="0" u="none" strike="noStrike">
                          <a:solidFill>
                            <a:srgbClr val="000000"/>
                          </a:solidFill>
                          <a:effectLst/>
                          <a:latin typeface="Calibri"/>
                        </a:rPr>
                        <a:t>%</a:t>
                      </a:r>
                    </a:p>
                    <a:p>
                      <a:pPr algn="ctr" rtl="0" fontAlgn="t"/>
                      <a:r>
                        <a:rPr lang="en-GB" sz="1800" b="1" i="0" u="none" strike="noStrike">
                          <a:solidFill>
                            <a:srgbClr val="000000"/>
                          </a:solidFill>
                          <a:effectLst/>
                          <a:latin typeface="Calibri"/>
                        </a:rPr>
                        <a:t>re-initiated</a:t>
                      </a:r>
                      <a:endParaRPr lang="en-US" sz="1800" b="1" i="0" u="none" strike="noStrike">
                        <a:solidFill>
                          <a:srgbClr val="000000"/>
                        </a:solidFill>
                        <a:effectLst/>
                        <a:latin typeface="Calibri" panose="020F0502020204030204" pitchFamily="34" charset="0"/>
                      </a:endParaRPr>
                    </a:p>
                  </a:txBody>
                  <a:tcPr marL="7620" marR="7620" marT="7620" marB="0" anchor="ctr">
                    <a:solidFill>
                      <a:schemeClr val="bg2"/>
                    </a:solidFill>
                  </a:tcPr>
                </a:tc>
                <a:extLst>
                  <a:ext uri="{0D108BD9-81ED-4DB2-BD59-A6C34878D82A}">
                    <a16:rowId xmlns:a16="http://schemas.microsoft.com/office/drawing/2014/main" val="722015134"/>
                  </a:ext>
                </a:extLst>
              </a:tr>
              <a:tr h="1057102">
                <a:tc>
                  <a:txBody>
                    <a:bodyPr/>
                    <a:lstStyle/>
                    <a:p>
                      <a:pPr algn="ctr" rtl="0" fontAlgn="ctr"/>
                      <a:r>
                        <a:rPr lang="en-US" sz="1800" b="1" u="none" strike="noStrike">
                          <a:solidFill>
                            <a:srgbClr val="000000"/>
                          </a:solidFill>
                          <a:effectLst/>
                        </a:rPr>
                        <a:t>Buffelshoek Clinic</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100</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14</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7</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7</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GB" sz="1800" b="1" i="0" u="none" strike="noStrike">
                          <a:solidFill>
                            <a:srgbClr val="000000"/>
                          </a:solidFill>
                          <a:effectLst/>
                          <a:latin typeface="Calibri"/>
                        </a:rPr>
                        <a:t>50%</a:t>
                      </a:r>
                      <a:endParaRPr lang="en-US" sz="1800" b="1" i="0" u="none" strike="noStrike">
                        <a:solidFill>
                          <a:srgbClr val="000000"/>
                        </a:solidFill>
                        <a:effectLst/>
                        <a:latin typeface="Calibri"/>
                      </a:endParaRPr>
                    </a:p>
                  </a:txBody>
                  <a:tcPr marL="7620" marR="7620" marT="7620" marB="0" anchor="ctr"/>
                </a:tc>
                <a:extLst>
                  <a:ext uri="{0D108BD9-81ED-4DB2-BD59-A6C34878D82A}">
                    <a16:rowId xmlns:a16="http://schemas.microsoft.com/office/drawing/2014/main" val="1999620173"/>
                  </a:ext>
                </a:extLst>
              </a:tr>
              <a:tr h="1057102">
                <a:tc>
                  <a:txBody>
                    <a:bodyPr/>
                    <a:lstStyle/>
                    <a:p>
                      <a:pPr algn="ctr" rtl="0" fontAlgn="ctr"/>
                      <a:r>
                        <a:rPr lang="en-US" sz="1800" b="1" u="none" strike="noStrike">
                          <a:solidFill>
                            <a:srgbClr val="000000"/>
                          </a:solidFill>
                          <a:effectLst/>
                        </a:rPr>
                        <a:t>A Mamabolo Clinic</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47</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1</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0</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1</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GB" sz="1800" b="1" i="0" u="none" strike="noStrike">
                          <a:solidFill>
                            <a:srgbClr val="000000"/>
                          </a:solidFill>
                          <a:effectLst/>
                          <a:latin typeface="Calibri"/>
                        </a:rPr>
                        <a:t>100%</a:t>
                      </a:r>
                      <a:endParaRPr lang="en-US" sz="1800" b="1" i="0" u="none" strike="noStrike">
                        <a:solidFill>
                          <a:srgbClr val="000000"/>
                        </a:solidFill>
                        <a:effectLst/>
                        <a:latin typeface="Calibri"/>
                      </a:endParaRPr>
                    </a:p>
                  </a:txBody>
                  <a:tcPr marL="7620" marR="7620" marT="7620" marB="0" anchor="ctr"/>
                </a:tc>
                <a:extLst>
                  <a:ext uri="{0D108BD9-81ED-4DB2-BD59-A6C34878D82A}">
                    <a16:rowId xmlns:a16="http://schemas.microsoft.com/office/drawing/2014/main" val="1665317662"/>
                  </a:ext>
                </a:extLst>
              </a:tr>
              <a:tr h="1002424">
                <a:tc>
                  <a:txBody>
                    <a:bodyPr/>
                    <a:lstStyle/>
                    <a:p>
                      <a:pPr algn="ctr" rtl="0" fontAlgn="ctr"/>
                      <a:r>
                        <a:rPr lang="en-US" sz="1800" b="1" u="none" strike="noStrike">
                          <a:solidFill>
                            <a:srgbClr val="000000"/>
                          </a:solidFill>
                          <a:effectLst/>
                        </a:rPr>
                        <a:t>Makanye Clinic</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106</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17</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9</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8</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GB" sz="1800" b="1" i="0" u="none" strike="noStrike">
                          <a:solidFill>
                            <a:srgbClr val="000000"/>
                          </a:solidFill>
                          <a:effectLst/>
                          <a:latin typeface="Calibri"/>
                        </a:rPr>
                        <a:t>47%</a:t>
                      </a:r>
                      <a:endParaRPr lang="en-US" sz="1800" b="1" i="0" u="none" strike="noStrike">
                        <a:solidFill>
                          <a:srgbClr val="000000"/>
                        </a:solidFill>
                        <a:effectLst/>
                        <a:latin typeface="Calibri"/>
                      </a:endParaRPr>
                    </a:p>
                  </a:txBody>
                  <a:tcPr marL="7620" marR="7620" marT="7620" marB="0" anchor="ctr"/>
                </a:tc>
                <a:extLst>
                  <a:ext uri="{0D108BD9-81ED-4DB2-BD59-A6C34878D82A}">
                    <a16:rowId xmlns:a16="http://schemas.microsoft.com/office/drawing/2014/main" val="2221728009"/>
                  </a:ext>
                </a:extLst>
              </a:tr>
              <a:tr h="1057102">
                <a:tc>
                  <a:txBody>
                    <a:bodyPr/>
                    <a:lstStyle/>
                    <a:p>
                      <a:pPr algn="ctr" rtl="0" fontAlgn="ctr"/>
                      <a:r>
                        <a:rPr lang="en-US" sz="1800" b="1" u="none" strike="noStrike">
                          <a:solidFill>
                            <a:srgbClr val="000000"/>
                          </a:solidFill>
                          <a:effectLst/>
                        </a:rPr>
                        <a:t>Nthabiseng Clinic</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26</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4</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3</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US" sz="1800" b="1" u="none" strike="noStrike">
                          <a:solidFill>
                            <a:srgbClr val="000000"/>
                          </a:solidFill>
                          <a:effectLst/>
                        </a:rPr>
                        <a:t>1</a:t>
                      </a:r>
                      <a:endParaRPr lang="en-US" sz="18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GB" sz="1800" b="1" i="0" u="none" strike="noStrike">
                          <a:solidFill>
                            <a:srgbClr val="000000"/>
                          </a:solidFill>
                          <a:effectLst/>
                          <a:latin typeface="Calibri"/>
                        </a:rPr>
                        <a:t>25%</a:t>
                      </a:r>
                      <a:endParaRPr lang="en-US" sz="1800" b="1" i="0" u="none" strike="noStrike">
                        <a:solidFill>
                          <a:srgbClr val="000000"/>
                        </a:solidFill>
                        <a:effectLst/>
                        <a:latin typeface="Calibri"/>
                      </a:endParaRPr>
                    </a:p>
                  </a:txBody>
                  <a:tcPr marL="7620" marR="7620" marT="7620" marB="0" anchor="ctr"/>
                </a:tc>
                <a:extLst>
                  <a:ext uri="{0D108BD9-81ED-4DB2-BD59-A6C34878D82A}">
                    <a16:rowId xmlns:a16="http://schemas.microsoft.com/office/drawing/2014/main" val="1006156247"/>
                  </a:ext>
                </a:extLst>
              </a:tr>
              <a:tr h="640741">
                <a:tc>
                  <a:txBody>
                    <a:bodyPr/>
                    <a:lstStyle/>
                    <a:p>
                      <a:pPr algn="ctr" rtl="0" fontAlgn="ctr"/>
                      <a:r>
                        <a:rPr lang="en-US" sz="1800" b="1" u="none" strike="noStrike">
                          <a:solidFill>
                            <a:schemeClr val="bg1"/>
                          </a:solidFill>
                          <a:effectLst/>
                        </a:rPr>
                        <a:t>Total</a:t>
                      </a:r>
                      <a:endParaRPr lang="en-US" sz="1800" b="1" i="0" u="none" strike="noStrike">
                        <a:solidFill>
                          <a:schemeClr val="bg1"/>
                        </a:solidFill>
                        <a:effectLst/>
                        <a:latin typeface="Calibri" panose="020F0502020204030204" pitchFamily="34" charset="0"/>
                      </a:endParaRPr>
                    </a:p>
                  </a:txBody>
                  <a:tcPr marL="7620" marR="7620" marT="7620" marB="0" anchor="ctr">
                    <a:solidFill>
                      <a:srgbClr val="E78F30"/>
                    </a:solidFill>
                  </a:tcPr>
                </a:tc>
                <a:tc>
                  <a:txBody>
                    <a:bodyPr/>
                    <a:lstStyle/>
                    <a:p>
                      <a:pPr algn="ctr" rtl="0" fontAlgn="ctr"/>
                      <a:r>
                        <a:rPr lang="en-US" sz="1800" b="1" u="none" strike="noStrike">
                          <a:solidFill>
                            <a:schemeClr val="bg1"/>
                          </a:solidFill>
                          <a:effectLst/>
                        </a:rPr>
                        <a:t>279</a:t>
                      </a:r>
                      <a:endParaRPr lang="en-US" sz="1800" b="1" i="0" u="none" strike="noStrike">
                        <a:solidFill>
                          <a:schemeClr val="bg1"/>
                        </a:solidFill>
                        <a:effectLst/>
                        <a:latin typeface="Calibri" panose="020F0502020204030204" pitchFamily="34" charset="0"/>
                      </a:endParaRPr>
                    </a:p>
                  </a:txBody>
                  <a:tcPr marL="7620" marR="7620" marT="7620" marB="0" anchor="ctr">
                    <a:solidFill>
                      <a:srgbClr val="E78F30"/>
                    </a:solidFill>
                  </a:tcPr>
                </a:tc>
                <a:tc>
                  <a:txBody>
                    <a:bodyPr/>
                    <a:lstStyle/>
                    <a:p>
                      <a:pPr algn="ctr" rtl="0" fontAlgn="ctr"/>
                      <a:r>
                        <a:rPr lang="en-GB" sz="1800" b="1" i="0" u="none" strike="noStrike">
                          <a:solidFill>
                            <a:schemeClr val="bg1"/>
                          </a:solidFill>
                          <a:effectLst/>
                          <a:latin typeface="Calibri"/>
                        </a:rPr>
                        <a:t>36</a:t>
                      </a:r>
                      <a:endParaRPr lang="en-US" sz="1800" b="1" i="0" u="none" strike="noStrike">
                        <a:solidFill>
                          <a:schemeClr val="bg1"/>
                        </a:solidFill>
                        <a:effectLst/>
                        <a:latin typeface="Calibri"/>
                      </a:endParaRPr>
                    </a:p>
                  </a:txBody>
                  <a:tcPr marL="7620" marR="7620" marT="7620" marB="0" anchor="ctr">
                    <a:solidFill>
                      <a:srgbClr val="E78F30"/>
                    </a:solidFill>
                  </a:tcPr>
                </a:tc>
                <a:tc>
                  <a:txBody>
                    <a:bodyPr/>
                    <a:lstStyle/>
                    <a:p>
                      <a:pPr algn="ctr" rtl="0" fontAlgn="ctr"/>
                      <a:r>
                        <a:rPr lang="en-GB" sz="1800" b="1" i="0" u="none" strike="noStrike">
                          <a:solidFill>
                            <a:schemeClr val="bg1"/>
                          </a:solidFill>
                          <a:effectLst/>
                          <a:latin typeface="Calibri"/>
                        </a:rPr>
                        <a:t>1</a:t>
                      </a:r>
                      <a:r>
                        <a:rPr lang="en-US" sz="1800" b="1" i="0" u="none" strike="noStrike">
                          <a:solidFill>
                            <a:schemeClr val="bg1"/>
                          </a:solidFill>
                          <a:effectLst/>
                          <a:latin typeface="Calibri"/>
                        </a:rPr>
                        <a:t>9</a:t>
                      </a:r>
                    </a:p>
                  </a:txBody>
                  <a:tcPr marL="7620" marR="7620" marT="7620" marB="0" anchor="ctr">
                    <a:solidFill>
                      <a:srgbClr val="E78F30"/>
                    </a:solidFill>
                  </a:tcPr>
                </a:tc>
                <a:tc>
                  <a:txBody>
                    <a:bodyPr/>
                    <a:lstStyle/>
                    <a:p>
                      <a:pPr algn="ctr" rtl="0" fontAlgn="b"/>
                      <a:r>
                        <a:rPr lang="en-GB" sz="1800" b="1" i="0" u="none" strike="noStrike">
                          <a:solidFill>
                            <a:schemeClr val="bg1"/>
                          </a:solidFill>
                          <a:effectLst/>
                          <a:latin typeface="Calibri"/>
                        </a:rPr>
                        <a:t>1</a:t>
                      </a:r>
                      <a:r>
                        <a:rPr lang="en-US" sz="1800" b="1" i="0" u="none" strike="noStrike">
                          <a:solidFill>
                            <a:schemeClr val="bg1"/>
                          </a:solidFill>
                          <a:effectLst/>
                          <a:latin typeface="Calibri"/>
                        </a:rPr>
                        <a:t>7</a:t>
                      </a:r>
                    </a:p>
                  </a:txBody>
                  <a:tcPr marL="7620" marR="7620" marT="7620" marB="0" anchor="ctr">
                    <a:solidFill>
                      <a:srgbClr val="E78F30"/>
                    </a:solidFill>
                  </a:tcPr>
                </a:tc>
                <a:tc>
                  <a:txBody>
                    <a:bodyPr/>
                    <a:lstStyle/>
                    <a:p>
                      <a:pPr algn="ctr" rtl="0" fontAlgn="b"/>
                      <a:r>
                        <a:rPr lang="en-GB" sz="1800" b="1" i="0" u="none" strike="noStrike">
                          <a:solidFill>
                            <a:schemeClr val="bg1"/>
                          </a:solidFill>
                          <a:effectLst/>
                          <a:latin typeface="Calibri"/>
                        </a:rPr>
                        <a:t>47%</a:t>
                      </a:r>
                      <a:endParaRPr lang="en-US" sz="1800" b="1" i="0" u="none" strike="noStrike">
                        <a:solidFill>
                          <a:schemeClr val="bg1"/>
                        </a:solidFill>
                        <a:effectLst/>
                        <a:latin typeface="Calibri"/>
                      </a:endParaRPr>
                    </a:p>
                  </a:txBody>
                  <a:tcPr marL="7620" marR="7620" marT="7620" marB="0" anchor="ctr">
                    <a:solidFill>
                      <a:srgbClr val="E78F30"/>
                    </a:solidFill>
                  </a:tcPr>
                </a:tc>
                <a:extLst>
                  <a:ext uri="{0D108BD9-81ED-4DB2-BD59-A6C34878D82A}">
                    <a16:rowId xmlns:a16="http://schemas.microsoft.com/office/drawing/2014/main" val="948677504"/>
                  </a:ext>
                </a:extLst>
              </a:tr>
            </a:tbl>
          </a:graphicData>
        </a:graphic>
      </p:graphicFrame>
    </p:spTree>
    <p:extLst>
      <p:ext uri="{BB962C8B-B14F-4D97-AF65-F5344CB8AC3E}">
        <p14:creationId xmlns:p14="http://schemas.microsoft.com/office/powerpoint/2010/main" val="1913627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E5F5F2D-3B09-9F88-351F-603A8393FD78}"/>
              </a:ext>
            </a:extLst>
          </p:cNvPr>
          <p:cNvGraphicFramePr>
            <a:graphicFrameLocks/>
          </p:cNvGraphicFramePr>
          <p:nvPr>
            <p:extLst>
              <p:ext uri="{D42A27DB-BD31-4B8C-83A1-F6EECF244321}">
                <p14:modId xmlns:p14="http://schemas.microsoft.com/office/powerpoint/2010/main" val="2038236058"/>
              </p:ext>
            </p:extLst>
          </p:nvPr>
        </p:nvGraphicFramePr>
        <p:xfrm>
          <a:off x="984" y="548640"/>
          <a:ext cx="11589303" cy="553926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4">
            <a:extLst>
              <a:ext uri="{FF2B5EF4-FFF2-40B4-BE49-F238E27FC236}">
                <a16:creationId xmlns:a16="http://schemas.microsoft.com/office/drawing/2014/main" id="{A4D46DEC-3CE8-C265-9DAF-35ECFC066C14}"/>
              </a:ext>
            </a:extLst>
          </p:cNvPr>
          <p:cNvPicPr>
            <a:picLocks noChangeAspect="1"/>
          </p:cNvPicPr>
          <p:nvPr/>
        </p:nvPicPr>
        <p:blipFill>
          <a:blip r:embed="rId4"/>
          <a:stretch>
            <a:fillRect/>
          </a:stretch>
        </p:blipFill>
        <p:spPr>
          <a:xfrm>
            <a:off x="2266692" y="4906018"/>
            <a:ext cx="285750" cy="238125"/>
          </a:xfrm>
          <a:prstGeom prst="rect">
            <a:avLst/>
          </a:prstGeom>
        </p:spPr>
      </p:pic>
      <p:pic>
        <p:nvPicPr>
          <p:cNvPr id="5" name="Picture 5">
            <a:extLst>
              <a:ext uri="{FF2B5EF4-FFF2-40B4-BE49-F238E27FC236}">
                <a16:creationId xmlns:a16="http://schemas.microsoft.com/office/drawing/2014/main" id="{3FCE736A-2D4D-6A0D-18DB-DC7767F45056}"/>
              </a:ext>
            </a:extLst>
          </p:cNvPr>
          <p:cNvPicPr>
            <a:picLocks noChangeAspect="1"/>
          </p:cNvPicPr>
          <p:nvPr/>
        </p:nvPicPr>
        <p:blipFill>
          <a:blip r:embed="rId5"/>
          <a:stretch>
            <a:fillRect/>
          </a:stretch>
        </p:blipFill>
        <p:spPr>
          <a:xfrm>
            <a:off x="2715011" y="4906018"/>
            <a:ext cx="295275" cy="238125"/>
          </a:xfrm>
          <a:prstGeom prst="rect">
            <a:avLst/>
          </a:prstGeom>
        </p:spPr>
      </p:pic>
      <p:pic>
        <p:nvPicPr>
          <p:cNvPr id="6" name="Picture 6">
            <a:extLst>
              <a:ext uri="{FF2B5EF4-FFF2-40B4-BE49-F238E27FC236}">
                <a16:creationId xmlns:a16="http://schemas.microsoft.com/office/drawing/2014/main" id="{7F74F56F-0DA7-E8A0-90A7-C4B969F7879F}"/>
              </a:ext>
            </a:extLst>
          </p:cNvPr>
          <p:cNvPicPr>
            <a:picLocks noChangeAspect="1"/>
          </p:cNvPicPr>
          <p:nvPr/>
        </p:nvPicPr>
        <p:blipFill>
          <a:blip r:embed="rId6"/>
          <a:stretch>
            <a:fillRect/>
          </a:stretch>
        </p:blipFill>
        <p:spPr>
          <a:xfrm>
            <a:off x="4315855" y="4906018"/>
            <a:ext cx="285750" cy="238125"/>
          </a:xfrm>
          <a:prstGeom prst="rect">
            <a:avLst/>
          </a:prstGeom>
        </p:spPr>
      </p:pic>
      <p:pic>
        <p:nvPicPr>
          <p:cNvPr id="7" name="Picture 7">
            <a:extLst>
              <a:ext uri="{FF2B5EF4-FFF2-40B4-BE49-F238E27FC236}">
                <a16:creationId xmlns:a16="http://schemas.microsoft.com/office/drawing/2014/main" id="{E9132C94-E850-9FF5-614B-02F8820AF3AD}"/>
              </a:ext>
            </a:extLst>
          </p:cNvPr>
          <p:cNvPicPr>
            <a:picLocks noChangeAspect="1"/>
          </p:cNvPicPr>
          <p:nvPr/>
        </p:nvPicPr>
        <p:blipFill>
          <a:blip r:embed="rId7"/>
          <a:stretch>
            <a:fillRect/>
          </a:stretch>
        </p:blipFill>
        <p:spPr>
          <a:xfrm>
            <a:off x="4745441" y="4906018"/>
            <a:ext cx="295275" cy="238125"/>
          </a:xfrm>
          <a:prstGeom prst="rect">
            <a:avLst/>
          </a:prstGeom>
        </p:spPr>
      </p:pic>
      <p:pic>
        <p:nvPicPr>
          <p:cNvPr id="8" name="Picture 8">
            <a:extLst>
              <a:ext uri="{FF2B5EF4-FFF2-40B4-BE49-F238E27FC236}">
                <a16:creationId xmlns:a16="http://schemas.microsoft.com/office/drawing/2014/main" id="{A3DFC950-151F-7AAC-9646-D17807D92D26}"/>
              </a:ext>
            </a:extLst>
          </p:cNvPr>
          <p:cNvPicPr>
            <a:picLocks noChangeAspect="1"/>
          </p:cNvPicPr>
          <p:nvPr/>
        </p:nvPicPr>
        <p:blipFill>
          <a:blip r:embed="rId8"/>
          <a:stretch>
            <a:fillRect/>
          </a:stretch>
        </p:blipFill>
        <p:spPr>
          <a:xfrm>
            <a:off x="6344422" y="4906018"/>
            <a:ext cx="285750" cy="238125"/>
          </a:xfrm>
          <a:prstGeom prst="rect">
            <a:avLst/>
          </a:prstGeom>
        </p:spPr>
      </p:pic>
      <p:pic>
        <p:nvPicPr>
          <p:cNvPr id="9" name="Picture 9">
            <a:extLst>
              <a:ext uri="{FF2B5EF4-FFF2-40B4-BE49-F238E27FC236}">
                <a16:creationId xmlns:a16="http://schemas.microsoft.com/office/drawing/2014/main" id="{4523A664-478A-E8DE-4DD9-4EE64FC028BA}"/>
              </a:ext>
            </a:extLst>
          </p:cNvPr>
          <p:cNvPicPr>
            <a:picLocks noChangeAspect="1"/>
          </p:cNvPicPr>
          <p:nvPr/>
        </p:nvPicPr>
        <p:blipFill>
          <a:blip r:embed="rId9"/>
          <a:stretch>
            <a:fillRect/>
          </a:stretch>
        </p:blipFill>
        <p:spPr>
          <a:xfrm>
            <a:off x="6803038" y="4906018"/>
            <a:ext cx="295275" cy="238125"/>
          </a:xfrm>
          <a:prstGeom prst="rect">
            <a:avLst/>
          </a:prstGeom>
        </p:spPr>
      </p:pic>
      <p:pic>
        <p:nvPicPr>
          <p:cNvPr id="10" name="Picture 10">
            <a:extLst>
              <a:ext uri="{FF2B5EF4-FFF2-40B4-BE49-F238E27FC236}">
                <a16:creationId xmlns:a16="http://schemas.microsoft.com/office/drawing/2014/main" id="{CB34880D-1837-F170-EF95-7C0C95E093F3}"/>
              </a:ext>
            </a:extLst>
          </p:cNvPr>
          <p:cNvPicPr>
            <a:picLocks noChangeAspect="1"/>
          </p:cNvPicPr>
          <p:nvPr/>
        </p:nvPicPr>
        <p:blipFill>
          <a:blip r:embed="rId10"/>
          <a:stretch>
            <a:fillRect/>
          </a:stretch>
        </p:blipFill>
        <p:spPr>
          <a:xfrm>
            <a:off x="8395938" y="5050180"/>
            <a:ext cx="234264" cy="196936"/>
          </a:xfrm>
          <a:prstGeom prst="rect">
            <a:avLst/>
          </a:prstGeom>
        </p:spPr>
      </p:pic>
      <p:pic>
        <p:nvPicPr>
          <p:cNvPr id="11" name="Picture 11">
            <a:extLst>
              <a:ext uri="{FF2B5EF4-FFF2-40B4-BE49-F238E27FC236}">
                <a16:creationId xmlns:a16="http://schemas.microsoft.com/office/drawing/2014/main" id="{39CE9B72-484E-8E24-8822-682CF6E3D64F}"/>
              </a:ext>
            </a:extLst>
          </p:cNvPr>
          <p:cNvPicPr>
            <a:picLocks noChangeAspect="1"/>
          </p:cNvPicPr>
          <p:nvPr/>
        </p:nvPicPr>
        <p:blipFill>
          <a:blip r:embed="rId9"/>
          <a:stretch>
            <a:fillRect/>
          </a:stretch>
        </p:blipFill>
        <p:spPr>
          <a:xfrm>
            <a:off x="8854553" y="5029586"/>
            <a:ext cx="233492" cy="186639"/>
          </a:xfrm>
          <a:prstGeom prst="rect">
            <a:avLst/>
          </a:prstGeom>
        </p:spPr>
      </p:pic>
      <p:pic>
        <p:nvPicPr>
          <p:cNvPr id="12" name="Picture 12">
            <a:extLst>
              <a:ext uri="{FF2B5EF4-FFF2-40B4-BE49-F238E27FC236}">
                <a16:creationId xmlns:a16="http://schemas.microsoft.com/office/drawing/2014/main" id="{17020AE7-582A-78D3-7B03-E4B1283F538B}"/>
              </a:ext>
            </a:extLst>
          </p:cNvPr>
          <p:cNvPicPr>
            <a:picLocks noChangeAspect="1"/>
          </p:cNvPicPr>
          <p:nvPr/>
        </p:nvPicPr>
        <p:blipFill>
          <a:blip r:embed="rId11"/>
          <a:stretch>
            <a:fillRect/>
          </a:stretch>
        </p:blipFill>
        <p:spPr>
          <a:xfrm>
            <a:off x="10432938" y="4597099"/>
            <a:ext cx="285750" cy="238125"/>
          </a:xfrm>
          <a:prstGeom prst="rect">
            <a:avLst/>
          </a:prstGeom>
        </p:spPr>
      </p:pic>
      <p:pic>
        <p:nvPicPr>
          <p:cNvPr id="13" name="Picture 13">
            <a:extLst>
              <a:ext uri="{FF2B5EF4-FFF2-40B4-BE49-F238E27FC236}">
                <a16:creationId xmlns:a16="http://schemas.microsoft.com/office/drawing/2014/main" id="{0CDE7BC6-8131-5B0F-C334-5F47193D9D10}"/>
              </a:ext>
            </a:extLst>
          </p:cNvPr>
          <p:cNvPicPr>
            <a:picLocks noChangeAspect="1"/>
          </p:cNvPicPr>
          <p:nvPr/>
        </p:nvPicPr>
        <p:blipFill>
          <a:blip r:embed="rId12"/>
          <a:stretch>
            <a:fillRect/>
          </a:stretch>
        </p:blipFill>
        <p:spPr>
          <a:xfrm>
            <a:off x="10862526" y="4597099"/>
            <a:ext cx="295275" cy="238125"/>
          </a:xfrm>
          <a:prstGeom prst="rect">
            <a:avLst/>
          </a:prstGeom>
        </p:spPr>
      </p:pic>
      <p:sp>
        <p:nvSpPr>
          <p:cNvPr id="15" name="TextBox 14">
            <a:extLst>
              <a:ext uri="{FF2B5EF4-FFF2-40B4-BE49-F238E27FC236}">
                <a16:creationId xmlns:a16="http://schemas.microsoft.com/office/drawing/2014/main" id="{FE700450-5BF7-7C6A-2AC2-7695EE8CFD1B}"/>
              </a:ext>
            </a:extLst>
          </p:cNvPr>
          <p:cNvSpPr txBox="1"/>
          <p:nvPr/>
        </p:nvSpPr>
        <p:spPr>
          <a:xfrm>
            <a:off x="549771" y="575783"/>
            <a:ext cx="11589302" cy="954107"/>
          </a:xfrm>
          <a:prstGeom prst="rect">
            <a:avLst/>
          </a:prstGeom>
          <a:noFill/>
        </p:spPr>
        <p:txBody>
          <a:bodyPr wrap="square" lIns="91440" tIns="45720" rIns="91440" bIns="45720" anchor="t">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2800" b="1" dirty="0">
                <a:solidFill>
                  <a:srgbClr val="E78F30"/>
                </a:solidFill>
                <a:effectLst/>
                <a:latin typeface="Arial"/>
                <a:cs typeface="Arial"/>
              </a:rPr>
              <a:t>Monitoring progress of </a:t>
            </a:r>
            <a:r>
              <a:rPr lang="en-US" sz="2800" b="1" dirty="0">
                <a:solidFill>
                  <a:srgbClr val="E78F30"/>
                </a:solidFill>
                <a:latin typeface="Arial"/>
                <a:cs typeface="Arial"/>
              </a:rPr>
              <a:t>viral load suppression </a:t>
            </a:r>
          </a:p>
          <a:p>
            <a:pPr algn="ctr">
              <a:defRPr sz="1400" b="0" i="0" u="none" strike="noStrike" kern="1200" spc="0" baseline="0">
                <a:solidFill>
                  <a:prstClr val="black">
                    <a:lumMod val="65000"/>
                    <a:lumOff val="35000"/>
                  </a:prstClr>
                </a:solidFill>
                <a:latin typeface="+mn-lt"/>
                <a:ea typeface="+mn-ea"/>
                <a:cs typeface="+mn-cs"/>
              </a:defRPr>
            </a:pPr>
            <a:r>
              <a:rPr lang="en-US" sz="2800" b="1" dirty="0">
                <a:solidFill>
                  <a:srgbClr val="E78F30"/>
                </a:solidFill>
                <a:latin typeface="Arial"/>
                <a:cs typeface="Arial"/>
              </a:rPr>
              <a:t>through MDTs </a:t>
            </a:r>
            <a:endParaRPr lang="en-US" sz="2800" b="1" baseline="0" dirty="0">
              <a:solidFill>
                <a:srgbClr val="E78F30"/>
              </a:solidFill>
              <a:effectLst/>
              <a:latin typeface="Arial"/>
              <a:cs typeface="Arial"/>
            </a:endParaRPr>
          </a:p>
        </p:txBody>
      </p:sp>
    </p:spTree>
    <p:extLst>
      <p:ext uri="{BB962C8B-B14F-4D97-AF65-F5344CB8AC3E}">
        <p14:creationId xmlns:p14="http://schemas.microsoft.com/office/powerpoint/2010/main" val="65916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BE7BDB-6020-E9A8-5105-BEE19562A53E}"/>
              </a:ext>
            </a:extLst>
          </p:cNvPr>
          <p:cNvPicPr>
            <a:picLocks noChangeAspect="1"/>
          </p:cNvPicPr>
          <p:nvPr/>
        </p:nvPicPr>
        <p:blipFill>
          <a:blip r:embed="rId2">
            <a:alphaModFix/>
          </a:blip>
          <a:stretch>
            <a:fillRect/>
          </a:stretch>
        </p:blipFill>
        <p:spPr>
          <a:xfrm>
            <a:off x="123799" y="546826"/>
            <a:ext cx="4765035" cy="4786848"/>
          </a:xfrm>
          <a:prstGeom prst="rect">
            <a:avLst/>
          </a:prstGeom>
        </p:spPr>
      </p:pic>
      <p:sp>
        <p:nvSpPr>
          <p:cNvPr id="5" name="TextBox 4">
            <a:extLst>
              <a:ext uri="{FF2B5EF4-FFF2-40B4-BE49-F238E27FC236}">
                <a16:creationId xmlns:a16="http://schemas.microsoft.com/office/drawing/2014/main" id="{694774F1-B1B5-709B-6893-B767424934CD}"/>
              </a:ext>
            </a:extLst>
          </p:cNvPr>
          <p:cNvSpPr txBox="1"/>
          <p:nvPr/>
        </p:nvSpPr>
        <p:spPr>
          <a:xfrm>
            <a:off x="1953945" y="703653"/>
            <a:ext cx="3600860" cy="358561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a:solidFill>
                  <a:schemeClr val="bg1"/>
                </a:solidFill>
                <a:latin typeface="Arial" panose="020B0604020202020204" pitchFamily="34" charset="0"/>
                <a:ea typeface="+mj-ea"/>
                <a:cs typeface="Arial" panose="020B0604020202020204" pitchFamily="34" charset="0"/>
              </a:rPr>
              <a:t>Lessons learned from Limpopo</a:t>
            </a:r>
          </a:p>
          <a:p>
            <a:pPr>
              <a:lnSpc>
                <a:spcPct val="90000"/>
              </a:lnSpc>
              <a:spcBef>
                <a:spcPct val="0"/>
              </a:spcBef>
              <a:spcAft>
                <a:spcPts val="600"/>
              </a:spcAft>
            </a:pPr>
            <a:endParaRPr lang="en-US" sz="4400" b="1"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053DB8F1-B437-B129-EB69-F74D5B600B61}"/>
              </a:ext>
            </a:extLst>
          </p:cNvPr>
          <p:cNvSpPr txBox="1"/>
          <p:nvPr/>
        </p:nvSpPr>
        <p:spPr>
          <a:xfrm>
            <a:off x="5019461" y="689138"/>
            <a:ext cx="6722595" cy="4985947"/>
          </a:xfrm>
          <a:prstGeom prst="rect">
            <a:avLst/>
          </a:prstGeom>
        </p:spPr>
        <p:txBody>
          <a:bodyPr vert="horz" lIns="91440" tIns="45720" rIns="91440" bIns="45720" rtlCol="0" anchor="ctr">
            <a:normAutofit/>
          </a:bodyPr>
          <a:lstStyle/>
          <a:p>
            <a:pPr>
              <a:lnSpc>
                <a:spcPct val="90000"/>
              </a:lnSpc>
              <a:spcAft>
                <a:spcPts val="600"/>
              </a:spcAft>
            </a:pPr>
            <a:endParaRPr lang="en-US" sz="2000" b="1">
              <a:latin typeface="Georgia" panose="02040502050405020303" pitchFamily="18" charset="0"/>
            </a:endParaRPr>
          </a:p>
          <a:p>
            <a:pPr indent="-228600">
              <a:lnSpc>
                <a:spcPct val="90000"/>
              </a:lnSpc>
              <a:spcAft>
                <a:spcPts val="600"/>
              </a:spcAft>
              <a:buFont typeface="Arial" panose="020B0604020202020204" pitchFamily="34" charset="0"/>
              <a:buChar char="•"/>
            </a:pPr>
            <a:r>
              <a:rPr lang="en-US" sz="2000" b="1">
                <a:solidFill>
                  <a:srgbClr val="86AC3E"/>
                </a:solidFill>
                <a:latin typeface="Georgia" panose="02040502050405020303" pitchFamily="18" charset="0"/>
                <a:cs typeface="Calibri"/>
              </a:rPr>
              <a:t>Effective provision of HIV services </a:t>
            </a:r>
            <a:r>
              <a:rPr lang="en-US" sz="2000">
                <a:latin typeface="Georgia" panose="02040502050405020303" pitchFamily="18" charset="0"/>
                <a:cs typeface="Calibri"/>
              </a:rPr>
              <a:t>requires consistent, well-coordinated integrated interventions by all key stakeholders.</a:t>
            </a:r>
          </a:p>
          <a:p>
            <a:pPr indent="-228600">
              <a:lnSpc>
                <a:spcPct val="90000"/>
              </a:lnSpc>
              <a:spcAft>
                <a:spcPts val="600"/>
              </a:spcAft>
              <a:buFont typeface="Arial" panose="020B0604020202020204" pitchFamily="34" charset="0"/>
              <a:buChar char="•"/>
            </a:pPr>
            <a:r>
              <a:rPr lang="en-US" sz="2000" b="1">
                <a:solidFill>
                  <a:srgbClr val="86AC3E"/>
                </a:solidFill>
                <a:effectLst/>
                <a:latin typeface="Georgia" panose="02040502050405020303" pitchFamily="18" charset="0"/>
              </a:rPr>
              <a:t>Involvement of social workers in MDTs </a:t>
            </a:r>
            <a:r>
              <a:rPr lang="en-US" sz="2000">
                <a:effectLst/>
                <a:latin typeface="Georgia" panose="02040502050405020303" pitchFamily="18" charset="0"/>
              </a:rPr>
              <a:t>enables access to psychosocial support </a:t>
            </a:r>
            <a:r>
              <a:rPr lang="en-US" sz="2000">
                <a:latin typeface="Georgia" panose="02040502050405020303" pitchFamily="18" charset="0"/>
              </a:rPr>
              <a:t>by</a:t>
            </a:r>
            <a:r>
              <a:rPr lang="en-US" sz="2000">
                <a:effectLst/>
                <a:latin typeface="Georgia" panose="02040502050405020303" pitchFamily="18" charset="0"/>
              </a:rPr>
              <a:t> CALHIV and families for improved adherence to treatment and increased viral load suppression.</a:t>
            </a:r>
            <a:r>
              <a:rPr lang="en-US" sz="2000">
                <a:latin typeface="Georgia" panose="02040502050405020303" pitchFamily="18" charset="0"/>
              </a:rPr>
              <a:t> </a:t>
            </a:r>
            <a:endParaRPr lang="en-US">
              <a:latin typeface="Georgia" panose="02040502050405020303" pitchFamily="18" charset="0"/>
            </a:endParaRPr>
          </a:p>
          <a:p>
            <a:pPr indent="-228600">
              <a:lnSpc>
                <a:spcPct val="90000"/>
              </a:lnSpc>
              <a:spcAft>
                <a:spcPts val="600"/>
              </a:spcAft>
              <a:buFont typeface="Arial" panose="020B0604020202020204" pitchFamily="34" charset="0"/>
              <a:buChar char="•"/>
            </a:pPr>
            <a:r>
              <a:rPr lang="en-US" sz="2000" b="1">
                <a:solidFill>
                  <a:srgbClr val="86AC3E"/>
                </a:solidFill>
                <a:effectLst/>
                <a:latin typeface="Georgia" panose="02040502050405020303" pitchFamily="18" charset="0"/>
              </a:rPr>
              <a:t>Continuous implementation of the</a:t>
            </a:r>
            <a:r>
              <a:rPr lang="en-US" sz="2000" b="1">
                <a:solidFill>
                  <a:srgbClr val="86AC3E"/>
                </a:solidFill>
                <a:latin typeface="Georgia" panose="02040502050405020303" pitchFamily="18" charset="0"/>
              </a:rPr>
              <a:t> SSP</a:t>
            </a:r>
            <a:r>
              <a:rPr lang="en-US" sz="2000" b="1">
                <a:solidFill>
                  <a:srgbClr val="86AC3E"/>
                </a:solidFill>
                <a:effectLst/>
                <a:latin typeface="Georgia" panose="02040502050405020303" pitchFamily="18" charset="0"/>
              </a:rPr>
              <a:t> </a:t>
            </a:r>
            <a:r>
              <a:rPr lang="en-US" sz="2000" b="1">
                <a:solidFill>
                  <a:srgbClr val="86AC3E"/>
                </a:solidFill>
                <a:latin typeface="Georgia" panose="02040502050405020303" pitchFamily="18" charset="0"/>
              </a:rPr>
              <a:t>Guidelines for HIV Services</a:t>
            </a:r>
            <a:r>
              <a:rPr lang="en-US" sz="2000">
                <a:solidFill>
                  <a:srgbClr val="86AC3E"/>
                </a:solidFill>
                <a:effectLst/>
                <a:latin typeface="Georgia" panose="02040502050405020303" pitchFamily="18" charset="0"/>
              </a:rPr>
              <a:t> </a:t>
            </a:r>
            <a:r>
              <a:rPr lang="en-US" sz="2000">
                <a:effectLst/>
                <a:latin typeface="Georgia" panose="02040502050405020303" pitchFamily="18" charset="0"/>
              </a:rPr>
              <a:t>enables access to HTS for CALHIV and comprehensive services through the MDTs to contribute to 95-95-95 targets in Capricorn District.</a:t>
            </a:r>
            <a:endParaRPr lang="en-US" sz="2000">
              <a:latin typeface="Georgia" panose="02040502050405020303" pitchFamily="18" charset="0"/>
              <a:cs typeface="Calibri"/>
            </a:endParaRPr>
          </a:p>
          <a:p>
            <a:pPr indent="-228600">
              <a:lnSpc>
                <a:spcPct val="90000"/>
              </a:lnSpc>
              <a:spcAft>
                <a:spcPts val="600"/>
              </a:spcAft>
              <a:buFont typeface="Arial" panose="020B0604020202020204" pitchFamily="34" charset="0"/>
              <a:buChar char="•"/>
            </a:pPr>
            <a:r>
              <a:rPr lang="en-US" sz="2000" b="1">
                <a:solidFill>
                  <a:srgbClr val="86AC3E"/>
                </a:solidFill>
                <a:latin typeface="Georgia" panose="02040502050405020303" pitchFamily="18" charset="0"/>
                <a:cs typeface="Calibri"/>
              </a:rPr>
              <a:t>A common goal amongst partners </a:t>
            </a:r>
            <a:r>
              <a:rPr lang="en-US" sz="2000">
                <a:latin typeface="Georgia" panose="02040502050405020303" pitchFamily="18" charset="0"/>
                <a:cs typeface="Calibri"/>
              </a:rPr>
              <a:t>led to the success of the MDT model as it enables  improved access to ART and increased viral suppression.</a:t>
            </a:r>
            <a:endParaRPr lang="en-US" sz="2000">
              <a:effectLst/>
              <a:latin typeface="Georgia" panose="02040502050405020303" pitchFamily="18" charset="0"/>
              <a:cs typeface="Calibri"/>
            </a:endParaRPr>
          </a:p>
          <a:p>
            <a:pPr indent="-228600">
              <a:lnSpc>
                <a:spcPct val="90000"/>
              </a:lnSpc>
              <a:spcAft>
                <a:spcPts val="600"/>
              </a:spcAft>
              <a:buFont typeface="Arial" panose="020B0604020202020204" pitchFamily="34" charset="0"/>
              <a:buChar char="•"/>
            </a:pPr>
            <a:endParaRPr lang="en-US" sz="2200">
              <a:effectLst/>
            </a:endParaRPr>
          </a:p>
          <a:p>
            <a:pPr indent="-228600">
              <a:lnSpc>
                <a:spcPct val="90000"/>
              </a:lnSpc>
              <a:spcAft>
                <a:spcPts val="600"/>
              </a:spcAft>
              <a:buFont typeface="Arial" panose="020B0604020202020204" pitchFamily="34" charset="0"/>
              <a:buChar char="•"/>
            </a:pPr>
            <a:endParaRPr lang="en-US" sz="2200">
              <a:cs typeface="Calibri" panose="020F0502020204030204"/>
            </a:endParaRPr>
          </a:p>
        </p:txBody>
      </p:sp>
      <p:pic>
        <p:nvPicPr>
          <p:cNvPr id="4" name="Picture 3">
            <a:extLst>
              <a:ext uri="{FF2B5EF4-FFF2-40B4-BE49-F238E27FC236}">
                <a16:creationId xmlns:a16="http://schemas.microsoft.com/office/drawing/2014/main" id="{048DE35F-90E1-704B-2580-2D69D8A5AFF0}"/>
              </a:ext>
            </a:extLst>
          </p:cNvPr>
          <p:cNvPicPr>
            <a:picLocks noChangeAspect="1"/>
          </p:cNvPicPr>
          <p:nvPr/>
        </p:nvPicPr>
        <p:blipFill>
          <a:blip r:embed="rId3"/>
          <a:stretch>
            <a:fillRect/>
          </a:stretch>
        </p:blipFill>
        <p:spPr>
          <a:xfrm>
            <a:off x="11395892" y="5235094"/>
            <a:ext cx="313270" cy="313270"/>
          </a:xfrm>
          <a:prstGeom prst="rect">
            <a:avLst/>
          </a:prstGeom>
        </p:spPr>
      </p:pic>
    </p:spTree>
    <p:extLst>
      <p:ext uri="{BB962C8B-B14F-4D97-AF65-F5344CB8AC3E}">
        <p14:creationId xmlns:p14="http://schemas.microsoft.com/office/powerpoint/2010/main" val="2987045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EE74D6-4674-37BB-B995-36E066CAD9D5}"/>
              </a:ext>
            </a:extLst>
          </p:cNvPr>
          <p:cNvPicPr>
            <a:picLocks noChangeAspect="1"/>
          </p:cNvPicPr>
          <p:nvPr/>
        </p:nvPicPr>
        <p:blipFill rotWithShape="1">
          <a:blip r:embed="rId3">
            <a:alphaModFix amt="17000"/>
          </a:blip>
          <a:srcRect t="7601"/>
          <a:stretch/>
        </p:blipFill>
        <p:spPr>
          <a:xfrm>
            <a:off x="-217299" y="-143691"/>
            <a:ext cx="12679305" cy="7123176"/>
          </a:xfrm>
          <a:prstGeom prst="rect">
            <a:avLst/>
          </a:prstGeom>
        </p:spPr>
      </p:pic>
      <p:sp>
        <p:nvSpPr>
          <p:cNvPr id="2" name="Title 1">
            <a:extLst>
              <a:ext uri="{FF2B5EF4-FFF2-40B4-BE49-F238E27FC236}">
                <a16:creationId xmlns:a16="http://schemas.microsoft.com/office/drawing/2014/main" id="{C34E0DC7-7CCD-4313-AF85-4EA658AD8B25}"/>
              </a:ext>
            </a:extLst>
          </p:cNvPr>
          <p:cNvSpPr txBox="1">
            <a:spLocks/>
          </p:cNvSpPr>
          <p:nvPr/>
        </p:nvSpPr>
        <p:spPr>
          <a:xfrm>
            <a:off x="548642" y="117987"/>
            <a:ext cx="7982688" cy="5958963"/>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tabLst>
                <a:tab pos="904875" algn="l"/>
              </a:tabLst>
            </a:pPr>
            <a:endParaRPr lang="en-ZA" sz="3200" b="1" u="sng">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ZA" sz="4000" b="1" kern="100">
              <a:effectLst/>
              <a:latin typeface="Calibri" panose="020F0502020204030204" pitchFamily="34" charset="0"/>
              <a:ea typeface="Calibri" panose="020F0502020204030204" pitchFamily="34" charset="0"/>
              <a:cs typeface="Times New Roman" panose="02020603050405020304" pitchFamily="18" charset="0"/>
            </a:endParaRPr>
          </a:p>
          <a:p>
            <a:r>
              <a:rPr lang="en-US" sz="3600" b="1">
                <a:solidFill>
                  <a:srgbClr val="E78F30"/>
                </a:solidFill>
                <a:latin typeface="Arial"/>
                <a:cs typeface="Arial"/>
              </a:rPr>
              <a:t>A Social Worker’s Experience in Translating the SSP Guidelines into Action</a:t>
            </a:r>
          </a:p>
          <a:p>
            <a:endParaRPr lang="en-ZA" sz="3200">
              <a:latin typeface="Calibri" panose="020F0502020204030204" pitchFamily="34" charset="0"/>
              <a:ea typeface="Calibri" panose="020F0502020204030204" pitchFamily="34" charset="0"/>
              <a:cs typeface="Times New Roman" panose="02020603050405020304" pitchFamily="18" charset="0"/>
            </a:endParaRPr>
          </a:p>
          <a:p>
            <a:r>
              <a:rPr lang="en-ZA" sz="3200">
                <a:solidFill>
                  <a:srgbClr val="A5A5A5"/>
                </a:solidFill>
                <a:latin typeface="Georgia"/>
                <a:cs typeface="Calibri"/>
              </a:rPr>
              <a:t>Presenter: </a:t>
            </a:r>
            <a:r>
              <a:rPr lang="en-ZA" sz="2800" b="1" err="1">
                <a:solidFill>
                  <a:srgbClr val="A5A5A5"/>
                </a:solidFill>
                <a:latin typeface="Georgia"/>
                <a:cs typeface="Calibri"/>
              </a:rPr>
              <a:t>Tintswalo</a:t>
            </a:r>
            <a:r>
              <a:rPr lang="en-ZA" sz="2800" b="1">
                <a:solidFill>
                  <a:srgbClr val="A5A5A5"/>
                </a:solidFill>
                <a:latin typeface="Georgia"/>
                <a:cs typeface="Calibri"/>
              </a:rPr>
              <a:t> </a:t>
            </a:r>
            <a:r>
              <a:rPr lang="en-ZA" sz="2800" b="1" err="1">
                <a:solidFill>
                  <a:srgbClr val="A5A5A5"/>
                </a:solidFill>
                <a:latin typeface="Georgia"/>
                <a:cs typeface="Calibri"/>
              </a:rPr>
              <a:t>Mitileni</a:t>
            </a:r>
            <a:r>
              <a:rPr lang="en-ZA" sz="2800" b="1">
                <a:solidFill>
                  <a:srgbClr val="A5A5A5"/>
                </a:solidFill>
                <a:latin typeface="Georgia"/>
                <a:cs typeface="Calibri"/>
              </a:rPr>
              <a:t>, Department of Social Development Social Worker at </a:t>
            </a:r>
            <a:r>
              <a:rPr lang="en-ZA" sz="2800" b="1" err="1">
                <a:solidFill>
                  <a:srgbClr val="A5A5A5"/>
                </a:solidFill>
                <a:latin typeface="Georgia"/>
                <a:cs typeface="Calibri"/>
              </a:rPr>
              <a:t>Ziest</a:t>
            </a:r>
            <a:r>
              <a:rPr lang="en-ZA" sz="2800" b="1">
                <a:solidFill>
                  <a:srgbClr val="A5A5A5"/>
                </a:solidFill>
                <a:latin typeface="Georgia"/>
                <a:cs typeface="Calibri"/>
              </a:rPr>
              <a:t> Clinic in </a:t>
            </a:r>
            <a:r>
              <a:rPr lang="en-ZA" sz="2800" b="1" err="1">
                <a:solidFill>
                  <a:srgbClr val="A5A5A5"/>
                </a:solidFill>
                <a:latin typeface="Georgia"/>
                <a:cs typeface="Calibri"/>
              </a:rPr>
              <a:t>Blouberg</a:t>
            </a:r>
            <a:r>
              <a:rPr lang="en-ZA" sz="2800" b="1">
                <a:solidFill>
                  <a:srgbClr val="A5A5A5"/>
                </a:solidFill>
                <a:latin typeface="Georgia"/>
                <a:cs typeface="Calibri"/>
              </a:rPr>
              <a:t> Municipality, Capricorn District, Limpopo</a:t>
            </a:r>
          </a:p>
          <a:p>
            <a:endParaRPr lang="en-ZA" sz="3200" b="1">
              <a:solidFill>
                <a:srgbClr val="A5A5A5"/>
              </a:solidFill>
              <a:latin typeface="Georgia" panose="02040502050405020303" pitchFamily="18" charset="0"/>
              <a:cs typeface="Calibri"/>
            </a:endParaRPr>
          </a:p>
          <a:p>
            <a:endParaRPr lang="en-ZA" sz="3200">
              <a:solidFill>
                <a:srgbClr val="A5A5A5"/>
              </a:solidFill>
              <a:latin typeface="Georgia" panose="02040502050405020303" pitchFamily="18" charset="0"/>
              <a:cs typeface="Calibri"/>
            </a:endParaRPr>
          </a:p>
          <a:p>
            <a:pPr algn="ctr"/>
            <a:endParaRPr lang="en-ZA" sz="4000">
              <a:solidFill>
                <a:schemeClr val="accent2"/>
              </a:solidFill>
              <a:latin typeface="Gill Sans MT"/>
              <a:cs typeface="Arial"/>
            </a:endParaRPr>
          </a:p>
        </p:txBody>
      </p:sp>
      <p:sp>
        <p:nvSpPr>
          <p:cNvPr id="3" name="Content Placeholder 2">
            <a:extLst>
              <a:ext uri="{FF2B5EF4-FFF2-40B4-BE49-F238E27FC236}">
                <a16:creationId xmlns:a16="http://schemas.microsoft.com/office/drawing/2014/main" id="{B3905A99-FCE2-4A5C-9EB6-5310001482FF}"/>
              </a:ext>
            </a:extLst>
          </p:cNvPr>
          <p:cNvSpPr txBox="1">
            <a:spLocks/>
          </p:cNvSpPr>
          <p:nvPr/>
        </p:nvSpPr>
        <p:spPr>
          <a:xfrm>
            <a:off x="688473" y="1003754"/>
            <a:ext cx="10515600" cy="2425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a:p>
        </p:txBody>
      </p:sp>
      <p:pic>
        <p:nvPicPr>
          <p:cNvPr id="5" name="Picture 4">
            <a:extLst>
              <a:ext uri="{FF2B5EF4-FFF2-40B4-BE49-F238E27FC236}">
                <a16:creationId xmlns:a16="http://schemas.microsoft.com/office/drawing/2014/main" id="{A1CD7297-8742-0D57-8745-F6C65D96A4E9}"/>
              </a:ext>
            </a:extLst>
          </p:cNvPr>
          <p:cNvPicPr>
            <a:picLocks noChangeAspect="1"/>
          </p:cNvPicPr>
          <p:nvPr/>
        </p:nvPicPr>
        <p:blipFill>
          <a:blip r:embed="rId4"/>
          <a:stretch>
            <a:fillRect/>
          </a:stretch>
        </p:blipFill>
        <p:spPr>
          <a:xfrm>
            <a:off x="1287604" y="1034037"/>
            <a:ext cx="416120" cy="416120"/>
          </a:xfrm>
          <a:prstGeom prst="rect">
            <a:avLst/>
          </a:prstGeom>
        </p:spPr>
      </p:pic>
      <p:pic>
        <p:nvPicPr>
          <p:cNvPr id="7" name="Picture 6">
            <a:extLst>
              <a:ext uri="{FF2B5EF4-FFF2-40B4-BE49-F238E27FC236}">
                <a16:creationId xmlns:a16="http://schemas.microsoft.com/office/drawing/2014/main" id="{B61E4EDE-F9F1-2558-EC4A-85BE5DFA1B61}"/>
              </a:ext>
            </a:extLst>
          </p:cNvPr>
          <p:cNvPicPr>
            <a:picLocks noChangeAspect="1"/>
          </p:cNvPicPr>
          <p:nvPr/>
        </p:nvPicPr>
        <p:blipFill>
          <a:blip r:embed="rId5"/>
          <a:stretch>
            <a:fillRect/>
          </a:stretch>
        </p:blipFill>
        <p:spPr>
          <a:xfrm>
            <a:off x="1287604" y="471982"/>
            <a:ext cx="416120" cy="416120"/>
          </a:xfrm>
          <a:prstGeom prst="rect">
            <a:avLst/>
          </a:prstGeom>
        </p:spPr>
      </p:pic>
      <p:pic>
        <p:nvPicPr>
          <p:cNvPr id="8" name="Picture 7">
            <a:extLst>
              <a:ext uri="{FF2B5EF4-FFF2-40B4-BE49-F238E27FC236}">
                <a16:creationId xmlns:a16="http://schemas.microsoft.com/office/drawing/2014/main" id="{1A8A5B9B-45DA-9884-98A7-1A8EA2BAD7FD}"/>
              </a:ext>
            </a:extLst>
          </p:cNvPr>
          <p:cNvPicPr>
            <a:picLocks noChangeAspect="1"/>
          </p:cNvPicPr>
          <p:nvPr/>
        </p:nvPicPr>
        <p:blipFill>
          <a:blip r:embed="rId6"/>
          <a:stretch>
            <a:fillRect/>
          </a:stretch>
        </p:blipFill>
        <p:spPr>
          <a:xfrm>
            <a:off x="627438" y="350390"/>
            <a:ext cx="554978" cy="554978"/>
          </a:xfrm>
          <a:prstGeom prst="rect">
            <a:avLst/>
          </a:prstGeom>
        </p:spPr>
      </p:pic>
      <p:pic>
        <p:nvPicPr>
          <p:cNvPr id="4" name="Picture 3">
            <a:extLst>
              <a:ext uri="{FF2B5EF4-FFF2-40B4-BE49-F238E27FC236}">
                <a16:creationId xmlns:a16="http://schemas.microsoft.com/office/drawing/2014/main" id="{88A54183-1F36-BE97-118E-1AAC31FD8CBC}"/>
              </a:ext>
            </a:extLst>
          </p:cNvPr>
          <p:cNvPicPr>
            <a:picLocks noChangeAspect="1"/>
          </p:cNvPicPr>
          <p:nvPr/>
        </p:nvPicPr>
        <p:blipFill>
          <a:blip r:embed="rId7"/>
          <a:stretch>
            <a:fillRect/>
          </a:stretch>
        </p:blipFill>
        <p:spPr>
          <a:xfrm>
            <a:off x="8531330" y="350390"/>
            <a:ext cx="3301709" cy="3301709"/>
          </a:xfrm>
          <a:prstGeom prst="rect">
            <a:avLst/>
          </a:prstGeom>
        </p:spPr>
      </p:pic>
    </p:spTree>
    <p:extLst>
      <p:ext uri="{BB962C8B-B14F-4D97-AF65-F5344CB8AC3E}">
        <p14:creationId xmlns:p14="http://schemas.microsoft.com/office/powerpoint/2010/main" val="67952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A612308-3625-9DAA-BD8B-BD2D0B59B3AB}"/>
              </a:ext>
            </a:extLst>
          </p:cNvPr>
          <p:cNvPicPr>
            <a:picLocks noChangeAspect="1"/>
          </p:cNvPicPr>
          <p:nvPr/>
        </p:nvPicPr>
        <p:blipFill rotWithShape="1">
          <a:blip r:embed="rId3">
            <a:extLst>
              <a:ext uri="{28A0092B-C50C-407E-A947-70E740481C1C}">
                <a14:useLocalDpi xmlns:a14="http://schemas.microsoft.com/office/drawing/2010/main" val="0"/>
              </a:ext>
            </a:extLst>
          </a:blip>
          <a:srcRect l="2921" t="26135" r="4817" b="4669"/>
          <a:stretch/>
        </p:blipFill>
        <p:spPr>
          <a:xfrm>
            <a:off x="1" y="1"/>
            <a:ext cx="12192000" cy="6858000"/>
          </a:xfrm>
          <a:prstGeom prst="rect">
            <a:avLst/>
          </a:prstGeom>
        </p:spPr>
      </p:pic>
      <p:sp>
        <p:nvSpPr>
          <p:cNvPr id="4" name="Slide Number Placeholder 3">
            <a:extLst>
              <a:ext uri="{FF2B5EF4-FFF2-40B4-BE49-F238E27FC236}">
                <a16:creationId xmlns:a16="http://schemas.microsoft.com/office/drawing/2014/main" id="{765F3815-E44C-435A-850C-4CC467BE8499}"/>
              </a:ext>
            </a:extLst>
          </p:cNvPr>
          <p:cNvSpPr>
            <a:spLocks noGrp="1"/>
          </p:cNvSpPr>
          <p:nvPr>
            <p:ph type="sldNum" sz="quarter" idx="12"/>
          </p:nvPr>
        </p:nvSpPr>
        <p:spPr>
          <a:xfrm>
            <a:off x="10654169" y="6133581"/>
            <a:ext cx="1097280" cy="246832"/>
          </a:xfrm>
        </p:spPr>
        <p:txBody>
          <a:bodyPr>
            <a:normAutofit fontScale="92500" lnSpcReduction="1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2B7E687-7260-49FD-A6F1-B67292D36535}"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Rectangle 1">
            <a:extLst>
              <a:ext uri="{FF2B5EF4-FFF2-40B4-BE49-F238E27FC236}">
                <a16:creationId xmlns:a16="http://schemas.microsoft.com/office/drawing/2014/main" id="{26665EFD-824B-4CAA-AEEE-C6604E1ECC6E}"/>
              </a:ext>
            </a:extLst>
          </p:cNvPr>
          <p:cNvSpPr>
            <a:spLocks noChangeArrowheads="1"/>
          </p:cNvSpPr>
          <p:nvPr/>
        </p:nvSpPr>
        <p:spPr bwMode="auto">
          <a:xfrm>
            <a:off x="636451" y="15013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6" name="Group 25">
            <a:extLst>
              <a:ext uri="{FF2B5EF4-FFF2-40B4-BE49-F238E27FC236}">
                <a16:creationId xmlns:a16="http://schemas.microsoft.com/office/drawing/2014/main" id="{FBEEA2F0-6E5D-F612-2226-95996E342FB2}"/>
              </a:ext>
            </a:extLst>
          </p:cNvPr>
          <p:cNvGrpSpPr/>
          <p:nvPr/>
        </p:nvGrpSpPr>
        <p:grpSpPr>
          <a:xfrm>
            <a:off x="-1" y="4218708"/>
            <a:ext cx="12192001" cy="2639291"/>
            <a:chOff x="-1" y="4218708"/>
            <a:chExt cx="12192001" cy="2639291"/>
          </a:xfrm>
          <a:solidFill>
            <a:srgbClr val="385623"/>
          </a:solidFill>
        </p:grpSpPr>
        <p:sp>
          <p:nvSpPr>
            <p:cNvPr id="2" name="Rectangle 1">
              <a:extLst>
                <a:ext uri="{FF2B5EF4-FFF2-40B4-BE49-F238E27FC236}">
                  <a16:creationId xmlns:a16="http://schemas.microsoft.com/office/drawing/2014/main" id="{9805E2FC-A458-8F47-9FE1-468BA8697271}"/>
                </a:ext>
              </a:extLst>
            </p:cNvPr>
            <p:cNvSpPr/>
            <p:nvPr/>
          </p:nvSpPr>
          <p:spPr>
            <a:xfrm>
              <a:off x="-1" y="4218708"/>
              <a:ext cx="2579662" cy="2630632"/>
            </a:xfrm>
            <a:prstGeom prst="rect">
              <a:avLst/>
            </a:prstGeom>
            <a:grpFill/>
          </p:spPr>
          <p:txBody>
            <a:bodyPr wrap="square" lIns="274320" tIns="91440" rIns="91440" bIns="45720" anchor="t">
              <a:noAutofit/>
            </a:bodyPr>
            <a:lstStyle/>
            <a:p>
              <a:pPr lvl="0">
                <a:spcAft>
                  <a:spcPts val="600"/>
                </a:spcAft>
              </a:pPr>
              <a:endParaRPr lang="en-US">
                <a:solidFill>
                  <a:schemeClr val="tx1">
                    <a:lumMod val="50000"/>
                  </a:schemeClr>
                </a:solidFill>
                <a:latin typeface="Arial Narrow"/>
                <a:ea typeface="+mn-lt"/>
                <a:cs typeface="+mn-lt"/>
              </a:endParaRPr>
            </a:p>
          </p:txBody>
        </p:sp>
        <p:sp>
          <p:nvSpPr>
            <p:cNvPr id="8" name="Rectangle 7">
              <a:extLst>
                <a:ext uri="{FF2B5EF4-FFF2-40B4-BE49-F238E27FC236}">
                  <a16:creationId xmlns:a16="http://schemas.microsoft.com/office/drawing/2014/main" id="{47BF42E0-51B6-0748-90D0-E02C968B0728}"/>
                </a:ext>
              </a:extLst>
            </p:cNvPr>
            <p:cNvSpPr/>
            <p:nvPr/>
          </p:nvSpPr>
          <p:spPr>
            <a:xfrm>
              <a:off x="2458444" y="4218708"/>
              <a:ext cx="1522997" cy="2639291"/>
            </a:xfrm>
            <a:prstGeom prst="rect">
              <a:avLst/>
            </a:prstGeom>
            <a:grpFill/>
          </p:spPr>
          <p:txBody>
            <a:bodyPr wrap="square" lIns="182880" tIns="91440" rIns="91440" bIns="45720" anchor="t">
              <a:noAutofit/>
            </a:bodyPr>
            <a:lstStyle/>
            <a:p>
              <a:pPr lvl="0">
                <a:spcAft>
                  <a:spcPts val="600"/>
                </a:spcAft>
              </a:pPr>
              <a:endParaRPr lang="en-US" sz="1100">
                <a:solidFill>
                  <a:schemeClr val="bg2">
                    <a:lumMod val="10000"/>
                  </a:schemeClr>
                </a:solidFill>
                <a:latin typeface="Arial Narrow"/>
                <a:cs typeface="Arial Narrow" panose="020B0604020202020204" pitchFamily="34" charset="0"/>
              </a:endParaRPr>
            </a:p>
          </p:txBody>
        </p:sp>
        <p:sp>
          <p:nvSpPr>
            <p:cNvPr id="10" name="Rectangle 9">
              <a:extLst>
                <a:ext uri="{FF2B5EF4-FFF2-40B4-BE49-F238E27FC236}">
                  <a16:creationId xmlns:a16="http://schemas.microsoft.com/office/drawing/2014/main" id="{415BECBB-968D-0F40-B587-E9100742CC5D}"/>
                </a:ext>
              </a:extLst>
            </p:cNvPr>
            <p:cNvSpPr/>
            <p:nvPr/>
          </p:nvSpPr>
          <p:spPr>
            <a:xfrm>
              <a:off x="3981450" y="4218708"/>
              <a:ext cx="1828797" cy="2639291"/>
            </a:xfrm>
            <a:prstGeom prst="rect">
              <a:avLst/>
            </a:prstGeom>
            <a:grpFill/>
          </p:spPr>
          <p:txBody>
            <a:bodyPr wrap="square" lIns="182880" tIns="91440" rIns="91440" bIns="45720" anchor="t">
              <a:noAutofit/>
            </a:bodyPr>
            <a:lstStyle/>
            <a:p>
              <a:pPr lvl="0"/>
              <a:endParaRPr lang="en-US" sz="1100">
                <a:solidFill>
                  <a:schemeClr val="bg2">
                    <a:lumMod val="10000"/>
                  </a:schemeClr>
                </a:solidFill>
              </a:endParaRPr>
            </a:p>
          </p:txBody>
        </p:sp>
        <p:sp>
          <p:nvSpPr>
            <p:cNvPr id="12" name="Rectangle 11">
              <a:extLst>
                <a:ext uri="{FF2B5EF4-FFF2-40B4-BE49-F238E27FC236}">
                  <a16:creationId xmlns:a16="http://schemas.microsoft.com/office/drawing/2014/main" id="{B996EDEB-DB47-7749-AEC2-14AE771C5B75}"/>
                </a:ext>
              </a:extLst>
            </p:cNvPr>
            <p:cNvSpPr/>
            <p:nvPr/>
          </p:nvSpPr>
          <p:spPr>
            <a:xfrm>
              <a:off x="5743575" y="4218708"/>
              <a:ext cx="2122826" cy="2630632"/>
            </a:xfrm>
            <a:prstGeom prst="rect">
              <a:avLst/>
            </a:prstGeom>
            <a:grpFill/>
          </p:spPr>
          <p:txBody>
            <a:bodyPr wrap="square" lIns="182880" tIns="91440" rIns="91440" bIns="45720" anchor="t">
              <a:noAutofit/>
            </a:bodyPr>
            <a:lstStyle/>
            <a:p>
              <a:pPr lvl="0">
                <a:spcAft>
                  <a:spcPts val="600"/>
                </a:spcAft>
              </a:pPr>
              <a:endParaRPr lang="en-US" sz="1100">
                <a:solidFill>
                  <a:schemeClr val="bg2">
                    <a:lumMod val="10000"/>
                  </a:schemeClr>
                </a:solidFill>
                <a:latin typeface="Arial Narrow"/>
                <a:cs typeface="Arial Narrow" panose="020B0604020202020204" pitchFamily="34" charset="0"/>
              </a:endParaRPr>
            </a:p>
          </p:txBody>
        </p:sp>
        <p:sp>
          <p:nvSpPr>
            <p:cNvPr id="14" name="Rectangle 13">
              <a:extLst>
                <a:ext uri="{FF2B5EF4-FFF2-40B4-BE49-F238E27FC236}">
                  <a16:creationId xmlns:a16="http://schemas.microsoft.com/office/drawing/2014/main" id="{D9DC28CD-E038-2F4E-80EC-B50CDDCA1029}"/>
                </a:ext>
              </a:extLst>
            </p:cNvPr>
            <p:cNvSpPr/>
            <p:nvPr/>
          </p:nvSpPr>
          <p:spPr>
            <a:xfrm>
              <a:off x="7805796" y="4218708"/>
              <a:ext cx="1535875" cy="2639291"/>
            </a:xfrm>
            <a:prstGeom prst="rect">
              <a:avLst/>
            </a:prstGeom>
            <a:grpFill/>
          </p:spPr>
          <p:txBody>
            <a:bodyPr wrap="square" lIns="182880" tIns="91440">
              <a:noAutofit/>
            </a:bodyPr>
            <a:lstStyle/>
            <a:p>
              <a:pPr lvl="0">
                <a:spcAft>
                  <a:spcPts val="600"/>
                </a:spcAft>
              </a:pPr>
              <a:endParaRPr lang="en-US" sz="1100">
                <a:solidFill>
                  <a:schemeClr val="bg2">
                    <a:lumMod val="10000"/>
                  </a:schemeClr>
                </a:solidFill>
                <a:latin typeface="Arial Narrow" panose="020B0604020202020204" pitchFamily="34" charset="0"/>
                <a:cs typeface="Arial Narrow" panose="020B0604020202020204" pitchFamily="34" charset="0"/>
              </a:endParaRPr>
            </a:p>
          </p:txBody>
        </p:sp>
        <p:sp>
          <p:nvSpPr>
            <p:cNvPr id="15" name="Rectangle 14">
              <a:extLst>
                <a:ext uri="{FF2B5EF4-FFF2-40B4-BE49-F238E27FC236}">
                  <a16:creationId xmlns:a16="http://schemas.microsoft.com/office/drawing/2014/main" id="{D21FCEFE-CB56-F54A-9BB0-57D82B35C655}"/>
                </a:ext>
              </a:extLst>
            </p:cNvPr>
            <p:cNvSpPr/>
            <p:nvPr/>
          </p:nvSpPr>
          <p:spPr>
            <a:xfrm>
              <a:off x="9341675" y="4218708"/>
              <a:ext cx="1535875" cy="2639291"/>
            </a:xfrm>
            <a:prstGeom prst="rect">
              <a:avLst/>
            </a:prstGeom>
            <a:grpFill/>
          </p:spPr>
          <p:txBody>
            <a:bodyPr wrap="square" lIns="182880" tIns="91440" rIns="274320">
              <a:noAutofit/>
            </a:bodyPr>
            <a:lstStyle/>
            <a:p>
              <a:pPr lvl="0">
                <a:spcAft>
                  <a:spcPts val="600"/>
                </a:spcAft>
              </a:pPr>
              <a:endParaRPr lang="en-US" sz="1100">
                <a:solidFill>
                  <a:schemeClr val="bg2">
                    <a:lumMod val="10000"/>
                  </a:schemeClr>
                </a:solidFill>
                <a:latin typeface="Arial Narrow" panose="020B0604020202020204" pitchFamily="34" charset="0"/>
                <a:cs typeface="Arial Narrow" panose="020B0604020202020204" pitchFamily="34" charset="0"/>
              </a:endParaRPr>
            </a:p>
          </p:txBody>
        </p:sp>
        <p:sp>
          <p:nvSpPr>
            <p:cNvPr id="16" name="Rectangle 15">
              <a:extLst>
                <a:ext uri="{FF2B5EF4-FFF2-40B4-BE49-F238E27FC236}">
                  <a16:creationId xmlns:a16="http://schemas.microsoft.com/office/drawing/2014/main" id="{1B1DACE5-77BC-004D-9491-BDAA4749DC31}"/>
                </a:ext>
              </a:extLst>
            </p:cNvPr>
            <p:cNvSpPr/>
            <p:nvPr/>
          </p:nvSpPr>
          <p:spPr>
            <a:xfrm>
              <a:off x="10801350" y="4218708"/>
              <a:ext cx="1390650" cy="2639291"/>
            </a:xfrm>
            <a:prstGeom prst="rect">
              <a:avLst/>
            </a:prstGeom>
            <a:grpFill/>
          </p:spPr>
          <p:txBody>
            <a:bodyPr wrap="square">
              <a:noAutofit/>
            </a:bodyPr>
            <a:lstStyle/>
            <a:p>
              <a:pPr lvl="0">
                <a:spcAft>
                  <a:spcPts val="600"/>
                </a:spcAft>
              </a:pPr>
              <a:endParaRPr lang="en-US" sz="1100">
                <a:solidFill>
                  <a:schemeClr val="tx1">
                    <a:lumMod val="50000"/>
                  </a:schemeClr>
                </a:solidFill>
                <a:latin typeface="Arial Narrow" panose="020B0604020202020204" pitchFamily="34" charset="0"/>
                <a:cs typeface="Arial Narrow" panose="020B0604020202020204" pitchFamily="34" charset="0"/>
              </a:endParaRPr>
            </a:p>
          </p:txBody>
        </p:sp>
      </p:grpSp>
      <p:sp>
        <p:nvSpPr>
          <p:cNvPr id="13" name="Round Diagonal Corner Rectangle 12">
            <a:extLst>
              <a:ext uri="{FF2B5EF4-FFF2-40B4-BE49-F238E27FC236}">
                <a16:creationId xmlns:a16="http://schemas.microsoft.com/office/drawing/2014/main" id="{E68DE2D1-9DA8-B3EC-2CD1-46A56ED8D8AF}"/>
              </a:ext>
            </a:extLst>
          </p:cNvPr>
          <p:cNvSpPr/>
          <p:nvPr/>
        </p:nvSpPr>
        <p:spPr>
          <a:xfrm>
            <a:off x="278715" y="182170"/>
            <a:ext cx="3786564" cy="457957"/>
          </a:xfrm>
          <a:prstGeom prst="round2DiagRect">
            <a:avLst/>
          </a:prstGeom>
          <a:solidFill>
            <a:srgbClr val="E78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Event Overview</a:t>
            </a:r>
            <a:endParaRPr lang="en-US" sz="105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B3841EA-E464-F580-90F1-827BDAECC59A}"/>
              </a:ext>
            </a:extLst>
          </p:cNvPr>
          <p:cNvSpPr txBox="1"/>
          <p:nvPr/>
        </p:nvSpPr>
        <p:spPr>
          <a:xfrm>
            <a:off x="251117" y="4303127"/>
            <a:ext cx="11689765" cy="4047262"/>
          </a:xfrm>
          <a:prstGeom prst="rect">
            <a:avLst/>
          </a:prstGeom>
          <a:noFill/>
        </p:spPr>
        <p:txBody>
          <a:bodyPr wrap="square" lIns="91440" tIns="45720" rIns="91440" bIns="45720" numCol="6" spcCol="365760" anchor="t">
            <a:spAutoFit/>
          </a:bodyPr>
          <a:lstStyle/>
          <a:p>
            <a:pPr>
              <a:spcBef>
                <a:spcPts val="0"/>
              </a:spcBef>
            </a:pPr>
            <a:r>
              <a:rPr lang="en-US" sz="1200" b="1" dirty="0">
                <a:solidFill>
                  <a:srgbClr val="C89B08"/>
                </a:solidFill>
                <a:effectLst/>
                <a:latin typeface="Arial"/>
                <a:ea typeface="MS Mincho"/>
                <a:cs typeface="Arial"/>
              </a:rPr>
              <a:t>Opening remarks </a:t>
            </a:r>
            <a:br>
              <a:rPr lang="en-US" sz="1200" b="1" dirty="0">
                <a:effectLst/>
                <a:latin typeface="Arial" panose="020B0604020202020204" pitchFamily="34" charset="0"/>
                <a:ea typeface="MS Mincho" panose="02020609040205080304" pitchFamily="49" charset="-128"/>
                <a:cs typeface="Arial" panose="020B0604020202020204" pitchFamily="34" charset="0"/>
              </a:rPr>
            </a:br>
            <a:r>
              <a:rPr lang="en-US" sz="1100" dirty="0">
                <a:solidFill>
                  <a:schemeClr val="bg1"/>
                </a:solidFill>
                <a:effectLst/>
                <a:latin typeface="Arial"/>
                <a:ea typeface="MS Mincho"/>
                <a:cs typeface="Arial"/>
              </a:rPr>
              <a:t>Mr. </a:t>
            </a:r>
            <a:r>
              <a:rPr lang="en-US" sz="1100" dirty="0" err="1">
                <a:solidFill>
                  <a:schemeClr val="bg1"/>
                </a:solidFill>
                <a:effectLst/>
                <a:latin typeface="Arial"/>
                <a:ea typeface="MS Mincho"/>
                <a:cs typeface="Arial"/>
              </a:rPr>
              <a:t>Nkere</a:t>
            </a:r>
            <a:r>
              <a:rPr lang="en-US" sz="1100" dirty="0">
                <a:solidFill>
                  <a:schemeClr val="bg1"/>
                </a:solidFill>
                <a:effectLst/>
                <a:latin typeface="Arial"/>
                <a:ea typeface="MS Mincho"/>
                <a:cs typeface="Arial"/>
              </a:rPr>
              <a:t> </a:t>
            </a:r>
            <a:r>
              <a:rPr lang="en-US" sz="1100" dirty="0" err="1">
                <a:solidFill>
                  <a:schemeClr val="bg1"/>
                </a:solidFill>
                <a:effectLst/>
                <a:latin typeface="Arial"/>
                <a:ea typeface="MS Mincho"/>
                <a:cs typeface="Arial"/>
              </a:rPr>
              <a:t>Skosana</a:t>
            </a:r>
            <a:r>
              <a:rPr lang="en-US" sz="1100" dirty="0">
                <a:solidFill>
                  <a:schemeClr val="bg1"/>
                </a:solidFill>
                <a:effectLst/>
                <a:latin typeface="Arial"/>
                <a:ea typeface="MS Mincho"/>
                <a:cs typeface="Arial"/>
              </a:rPr>
              <a:t>, Chief Director, HIV and AIDS, Department of Social Development</a:t>
            </a:r>
          </a:p>
          <a:p>
            <a:pPr marR="0" lvl="0">
              <a:spcBef>
                <a:spcPts val="0"/>
              </a:spcBef>
              <a:spcAft>
                <a:spcPts val="0"/>
              </a:spcAft>
            </a:pPr>
            <a:endParaRPr lang="en-US" sz="120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5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5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r>
              <a:rPr lang="en-US" sz="1200" b="1" dirty="0">
                <a:solidFill>
                  <a:srgbClr val="C89B08"/>
                </a:solidFill>
                <a:effectLst/>
                <a:latin typeface="Arial"/>
                <a:ea typeface="MS Mincho"/>
                <a:cs typeface="Arial"/>
              </a:rPr>
              <a:t>Transforming care for vulnerable </a:t>
            </a:r>
            <a:r>
              <a:rPr lang="en-US" sz="1200" b="1" dirty="0">
                <a:solidFill>
                  <a:srgbClr val="C89B08"/>
                </a:solidFill>
                <a:latin typeface="Arial"/>
                <a:ea typeface="MS Mincho"/>
                <a:cs typeface="Arial"/>
              </a:rPr>
              <a:t>c</a:t>
            </a:r>
            <a:r>
              <a:rPr lang="en-US" sz="1200" b="1" dirty="0">
                <a:solidFill>
                  <a:srgbClr val="C89B08"/>
                </a:solidFill>
                <a:effectLst/>
                <a:latin typeface="Arial"/>
                <a:ea typeface="MS Mincho"/>
                <a:cs typeface="Arial"/>
              </a:rPr>
              <a:t>hildren and youth: rolling out national </a:t>
            </a:r>
            <a:r>
              <a:rPr lang="en-US" sz="1200" b="1" dirty="0">
                <a:solidFill>
                  <a:srgbClr val="C89B08"/>
                </a:solidFill>
                <a:latin typeface="Arial"/>
                <a:ea typeface="MS Mincho"/>
                <a:cs typeface="Arial"/>
              </a:rPr>
              <a:t>s</a:t>
            </a:r>
            <a:r>
              <a:rPr lang="en-US" sz="1200" b="1" dirty="0">
                <a:solidFill>
                  <a:srgbClr val="C89B08"/>
                </a:solidFill>
                <a:effectLst/>
                <a:latin typeface="Arial"/>
                <a:ea typeface="MS Mincho"/>
                <a:cs typeface="Arial"/>
              </a:rPr>
              <a:t>ocial </a:t>
            </a:r>
            <a:r>
              <a:rPr lang="en-US" sz="1200" b="1" dirty="0">
                <a:solidFill>
                  <a:srgbClr val="C89B08"/>
                </a:solidFill>
                <a:latin typeface="Arial"/>
                <a:ea typeface="MS Mincho"/>
                <a:cs typeface="Arial"/>
              </a:rPr>
              <a:t>s</a:t>
            </a:r>
            <a:r>
              <a:rPr lang="en-US" sz="1200" b="1" dirty="0">
                <a:solidFill>
                  <a:srgbClr val="C89B08"/>
                </a:solidFill>
                <a:effectLst/>
                <a:latin typeface="Arial"/>
                <a:ea typeface="MS Mincho"/>
                <a:cs typeface="Arial"/>
              </a:rPr>
              <a:t>ervice </a:t>
            </a:r>
            <a:r>
              <a:rPr lang="en-US" sz="1200" b="1" dirty="0">
                <a:solidFill>
                  <a:srgbClr val="C89B08"/>
                </a:solidFill>
                <a:latin typeface="Arial"/>
                <a:ea typeface="MS Mincho"/>
                <a:cs typeface="Arial"/>
              </a:rPr>
              <a:t>p</a:t>
            </a:r>
            <a:r>
              <a:rPr lang="en-US" sz="1200" b="1" dirty="0">
                <a:solidFill>
                  <a:srgbClr val="C89B08"/>
                </a:solidFill>
                <a:effectLst/>
                <a:latin typeface="Arial"/>
                <a:ea typeface="MS Mincho"/>
                <a:cs typeface="Arial"/>
              </a:rPr>
              <a:t>ractitioners (SSP) </a:t>
            </a:r>
            <a:r>
              <a:rPr lang="en-US" sz="1200" b="1" dirty="0">
                <a:solidFill>
                  <a:srgbClr val="C89B08"/>
                </a:solidFill>
                <a:latin typeface="Arial"/>
                <a:ea typeface="MS Mincho"/>
                <a:cs typeface="Arial"/>
              </a:rPr>
              <a:t>g</a:t>
            </a:r>
            <a:r>
              <a:rPr lang="en-US" sz="1200" b="1" dirty="0">
                <a:solidFill>
                  <a:srgbClr val="C89B08"/>
                </a:solidFill>
                <a:effectLst/>
                <a:latin typeface="Arial"/>
                <a:ea typeface="MS Mincho"/>
                <a:cs typeface="Arial"/>
              </a:rPr>
              <a:t>uidelines for HIV services </a:t>
            </a:r>
          </a:p>
          <a:p>
            <a:pPr marR="0" lvl="0">
              <a:spcBef>
                <a:spcPts val="0"/>
              </a:spcBef>
              <a:spcAft>
                <a:spcPts val="0"/>
              </a:spcAft>
            </a:pPr>
            <a:r>
              <a:rPr lang="en-US" sz="1100" dirty="0" err="1">
                <a:solidFill>
                  <a:schemeClr val="bg1"/>
                </a:solidFill>
                <a:effectLst/>
                <a:latin typeface="Arial"/>
                <a:ea typeface="MS Mincho"/>
                <a:cs typeface="Arial"/>
              </a:rPr>
              <a:t>Busikazi</a:t>
            </a:r>
            <a:r>
              <a:rPr lang="en-US" sz="1100" dirty="0">
                <a:solidFill>
                  <a:schemeClr val="bg1"/>
                </a:solidFill>
                <a:effectLst/>
                <a:latin typeface="Arial"/>
                <a:ea typeface="MS Mincho"/>
                <a:cs typeface="Arial"/>
              </a:rPr>
              <a:t> </a:t>
            </a:r>
            <a:r>
              <a:rPr lang="en-US" sz="1100" dirty="0" err="1">
                <a:solidFill>
                  <a:schemeClr val="bg1"/>
                </a:solidFill>
                <a:effectLst/>
                <a:latin typeface="Arial"/>
                <a:ea typeface="MS Mincho"/>
                <a:cs typeface="Arial"/>
              </a:rPr>
              <a:t>Futshane</a:t>
            </a:r>
            <a:r>
              <a:rPr lang="en-US" sz="1100" dirty="0">
                <a:solidFill>
                  <a:schemeClr val="bg1"/>
                </a:solidFill>
                <a:effectLst/>
                <a:latin typeface="Arial"/>
                <a:ea typeface="MS Mincho"/>
                <a:cs typeface="Arial"/>
              </a:rPr>
              <a:t>, National Department of Social Development, Deputy Director HIV Policy</a:t>
            </a:r>
          </a:p>
          <a:p>
            <a:pPr marR="0" lvl="0">
              <a:spcBef>
                <a:spcPts val="0"/>
              </a:spcBef>
              <a:spcAft>
                <a:spcPts val="0"/>
              </a:spcAft>
            </a:pPr>
            <a:endParaRPr lang="en-US" sz="120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5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5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5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5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50" b="1" dirty="0">
              <a:solidFill>
                <a:srgbClr val="C89B08"/>
              </a:solidFill>
              <a:effectLst/>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effectLst/>
              <a:latin typeface="Arial"/>
              <a:ea typeface="MS Mincho"/>
              <a:cs typeface="Arial"/>
            </a:endParaRPr>
          </a:p>
          <a:p>
            <a:pPr marR="0" lvl="0">
              <a:spcBef>
                <a:spcPts val="0"/>
              </a:spcBef>
              <a:spcAft>
                <a:spcPts val="0"/>
              </a:spcAft>
            </a:pPr>
            <a:r>
              <a:rPr lang="en-US" sz="1200" b="1" dirty="0">
                <a:solidFill>
                  <a:srgbClr val="C89B08"/>
                </a:solidFill>
                <a:effectLst/>
                <a:latin typeface="Arial"/>
                <a:ea typeface="MS Mincho"/>
                <a:cs typeface="Arial"/>
              </a:rPr>
              <a:t>Spotlighting the multidisciplinary team model developed through the implementation of SSP </a:t>
            </a:r>
            <a:r>
              <a:rPr lang="en-US" sz="1200" b="1" dirty="0">
                <a:solidFill>
                  <a:srgbClr val="C89B08"/>
                </a:solidFill>
                <a:latin typeface="Arial"/>
                <a:ea typeface="MS Mincho"/>
                <a:cs typeface="Arial"/>
              </a:rPr>
              <a:t>g</a:t>
            </a:r>
            <a:r>
              <a:rPr lang="en-US" sz="1200" b="1" dirty="0">
                <a:solidFill>
                  <a:srgbClr val="C89B08"/>
                </a:solidFill>
                <a:effectLst/>
                <a:latin typeface="Arial"/>
                <a:ea typeface="MS Mincho"/>
                <a:cs typeface="Arial"/>
              </a:rPr>
              <a:t>uidelines in Limpopo Province</a:t>
            </a:r>
          </a:p>
          <a:p>
            <a:pPr marR="0" lvl="0">
              <a:spcBef>
                <a:spcPts val="0"/>
              </a:spcBef>
              <a:spcAft>
                <a:spcPts val="0"/>
              </a:spcAft>
            </a:pPr>
            <a:r>
              <a:rPr lang="en-US" sz="1100" dirty="0">
                <a:solidFill>
                  <a:schemeClr val="bg1"/>
                </a:solidFill>
                <a:effectLst/>
                <a:latin typeface="Arial"/>
                <a:ea typeface="MS Mincho"/>
                <a:cs typeface="Arial"/>
              </a:rPr>
              <a:t>Patricia </a:t>
            </a:r>
            <a:r>
              <a:rPr lang="en-US" sz="1100" dirty="0" err="1">
                <a:solidFill>
                  <a:schemeClr val="bg1"/>
                </a:solidFill>
                <a:effectLst/>
                <a:latin typeface="Arial"/>
                <a:ea typeface="MS Mincho"/>
                <a:cs typeface="Arial"/>
              </a:rPr>
              <a:t>Ntjie</a:t>
            </a:r>
            <a:r>
              <a:rPr lang="en-US" sz="1100" dirty="0">
                <a:solidFill>
                  <a:schemeClr val="bg1"/>
                </a:solidFill>
                <a:effectLst/>
                <a:latin typeface="Arial"/>
                <a:ea typeface="MS Mincho"/>
                <a:cs typeface="Arial"/>
              </a:rPr>
              <a:t>, Manager HIV &amp; AIDS, Department of Social Development Limpopo</a:t>
            </a: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pPr marR="0" lvl="0">
              <a:spcBef>
                <a:spcPts val="0"/>
              </a:spcBef>
              <a:spcAft>
                <a:spcPts val="0"/>
              </a:spcAft>
            </a:pP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r>
              <a:rPr lang="en-US" sz="1200" b="1" dirty="0">
                <a:solidFill>
                  <a:srgbClr val="C89B08"/>
                </a:solidFill>
                <a:effectLst/>
                <a:latin typeface="Arial"/>
                <a:ea typeface="MS Mincho"/>
                <a:cs typeface="Arial"/>
              </a:rPr>
              <a:t>A social worker's experience in translating the SSP guidelines into action</a:t>
            </a:r>
          </a:p>
          <a:p>
            <a:r>
              <a:rPr lang="en-ZA" sz="1100" dirty="0">
                <a:solidFill>
                  <a:schemeClr val="bg1"/>
                </a:solidFill>
                <a:latin typeface="Arial"/>
                <a:ea typeface="MS Mincho"/>
                <a:cs typeface="Arial"/>
              </a:rPr>
              <a:t>Tintswalo </a:t>
            </a:r>
            <a:r>
              <a:rPr lang="en-ZA" sz="1100" dirty="0" err="1">
                <a:solidFill>
                  <a:schemeClr val="bg1"/>
                </a:solidFill>
                <a:latin typeface="Arial"/>
                <a:ea typeface="MS Mincho"/>
                <a:cs typeface="Arial"/>
              </a:rPr>
              <a:t>Mitileni</a:t>
            </a:r>
            <a:r>
              <a:rPr lang="en-ZA" sz="1100" dirty="0">
                <a:solidFill>
                  <a:schemeClr val="bg1"/>
                </a:solidFill>
                <a:latin typeface="Arial"/>
                <a:ea typeface="MS Mincho"/>
                <a:cs typeface="Arial"/>
              </a:rPr>
              <a:t>, Department of Social Development Social Worker, Capricorn District,  Limpopo</a:t>
            </a: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3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endParaRPr lang="en-US" sz="1200" b="1" dirty="0">
              <a:solidFill>
                <a:srgbClr val="C89B08"/>
              </a:solidFill>
              <a:latin typeface="Arial"/>
              <a:ea typeface="MS Mincho"/>
              <a:cs typeface="Arial"/>
            </a:endParaRPr>
          </a:p>
          <a:p>
            <a:endParaRPr lang="en-US" sz="1200" b="1" dirty="0">
              <a:solidFill>
                <a:srgbClr val="C89B08"/>
              </a:solidFill>
              <a:latin typeface="Arial"/>
              <a:ea typeface="MS Mincho"/>
              <a:cs typeface="Arial"/>
            </a:endParaRPr>
          </a:p>
          <a:p>
            <a:endParaRPr lang="en-US" sz="1200" b="1" dirty="0">
              <a:solidFill>
                <a:srgbClr val="C89B08"/>
              </a:solidFill>
              <a:latin typeface="Arial"/>
              <a:ea typeface="MS Mincho"/>
              <a:cs typeface="Arial"/>
            </a:endParaRPr>
          </a:p>
          <a:p>
            <a:r>
              <a:rPr lang="en-US" sz="1200" b="1" dirty="0">
                <a:solidFill>
                  <a:srgbClr val="C89B08"/>
                </a:solidFill>
                <a:latin typeface="Arial"/>
                <a:ea typeface="MS Mincho"/>
                <a:cs typeface="Arial"/>
              </a:rPr>
              <a:t>Social service sector </a:t>
            </a:r>
          </a:p>
          <a:p>
            <a:r>
              <a:rPr lang="en-US" sz="1200" b="1" dirty="0">
                <a:solidFill>
                  <a:srgbClr val="C89B08"/>
                </a:solidFill>
                <a:latin typeface="Arial"/>
                <a:ea typeface="MS Mincho"/>
                <a:cs typeface="Arial"/>
              </a:rPr>
              <a:t>response to children and adolescents living with HIV: A data snapshot </a:t>
            </a:r>
            <a:endParaRPr lang="en-US" sz="1200" b="1" dirty="0">
              <a:solidFill>
                <a:srgbClr val="C89B08"/>
              </a:solidFill>
              <a:latin typeface="Arial" panose="020B0604020202020204" pitchFamily="34" charset="0"/>
              <a:ea typeface="MS Mincho" panose="02020609040205080304" pitchFamily="49" charset="-128"/>
              <a:cs typeface="Arial" panose="020B0604020202020204" pitchFamily="34" charset="0"/>
            </a:endParaRPr>
          </a:p>
          <a:p>
            <a:r>
              <a:rPr lang="en-ZA" sz="1100" dirty="0">
                <a:solidFill>
                  <a:schemeClr val="bg1"/>
                </a:solidFill>
                <a:latin typeface="Arial"/>
                <a:cs typeface="Arial"/>
              </a:rPr>
              <a:t>Hlengiwe Mdebuka, Pact South Africa, Regional M&amp;E Advisor</a:t>
            </a:r>
            <a:endParaRPr lang="en-ZA" sz="1100" dirty="0">
              <a:solidFill>
                <a:schemeClr val="bg1"/>
              </a:solidFill>
              <a:latin typeface="Arial" panose="020B0604020202020204" pitchFamily="34"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endParaRPr lang="en-US" sz="900" b="1" dirty="0">
              <a:solidFill>
                <a:srgbClr val="C89B08"/>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pPr>
            <a:r>
              <a:rPr lang="en-US" sz="1200" b="1" dirty="0">
                <a:solidFill>
                  <a:srgbClr val="C89B08"/>
                </a:solidFill>
                <a:effectLst/>
                <a:latin typeface="Arial"/>
                <a:ea typeface="Times New Roman" panose="02020603050405020304" pitchFamily="18" charset="0"/>
                <a:cs typeface="Arial"/>
              </a:rPr>
              <a:t>Closing remarks </a:t>
            </a:r>
            <a:br>
              <a:rPr lang="en-US" sz="1200" b="1" dirty="0">
                <a:effectLst/>
                <a:latin typeface="Arial" panose="020B0604020202020204" pitchFamily="34" charset="0"/>
                <a:ea typeface="Times New Roman" panose="02020603050405020304" pitchFamily="18" charset="0"/>
                <a:cs typeface="Arial" panose="020B0604020202020204" pitchFamily="34" charset="0"/>
              </a:rPr>
            </a:br>
            <a:r>
              <a:rPr lang="en-US" sz="1100" dirty="0">
                <a:solidFill>
                  <a:schemeClr val="bg1"/>
                </a:solidFill>
                <a:effectLst/>
                <a:latin typeface="Arial"/>
                <a:ea typeface="Times New Roman" panose="02020603050405020304" pitchFamily="18" charset="0"/>
                <a:cs typeface="Arial"/>
              </a:rPr>
              <a:t>Anita Sampson, </a:t>
            </a:r>
            <a:r>
              <a:rPr lang="en-US" sz="1100" dirty="0">
                <a:solidFill>
                  <a:schemeClr val="bg1"/>
                </a:solidFill>
                <a:effectLst/>
                <a:latin typeface="Arial"/>
                <a:ea typeface="MS Mincho"/>
                <a:cs typeface="Arial"/>
              </a:rPr>
              <a:t>Acting Office Director, Bilateral Health Office, USAID South Africa</a:t>
            </a:r>
          </a:p>
          <a:p>
            <a:pPr marL="342900" marR="0" lvl="0" indent="-342900">
              <a:spcBef>
                <a:spcPts val="0"/>
              </a:spcBef>
              <a:spcAft>
                <a:spcPts val="0"/>
              </a:spcAft>
              <a:buFont typeface="Symbol" panose="05050102010706020507" pitchFamily="18" charset="2"/>
              <a:buChar char=""/>
            </a:pPr>
            <a:endParaRPr lang="en-US" sz="900" dirty="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p:txBody>
      </p:sp>
      <p:cxnSp>
        <p:nvCxnSpPr>
          <p:cNvPr id="32" name="Straight Connector 31">
            <a:extLst>
              <a:ext uri="{FF2B5EF4-FFF2-40B4-BE49-F238E27FC236}">
                <a16:creationId xmlns:a16="http://schemas.microsoft.com/office/drawing/2014/main" id="{B0B51F51-311B-8859-A439-006C0C228C22}"/>
              </a:ext>
            </a:extLst>
          </p:cNvPr>
          <p:cNvCxnSpPr>
            <a:cxnSpLocks/>
          </p:cNvCxnSpPr>
          <p:nvPr/>
        </p:nvCxnSpPr>
        <p:spPr>
          <a:xfrm>
            <a:off x="2032000" y="4309477"/>
            <a:ext cx="0" cy="22881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B67C84-1F8F-E27D-83DC-3BC2DC6D1975}"/>
              </a:ext>
            </a:extLst>
          </p:cNvPr>
          <p:cNvCxnSpPr>
            <a:cxnSpLocks/>
          </p:cNvCxnSpPr>
          <p:nvPr/>
        </p:nvCxnSpPr>
        <p:spPr>
          <a:xfrm>
            <a:off x="4025900" y="4303127"/>
            <a:ext cx="0" cy="22881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C0BCF3-56BD-F83A-CD56-6B00CF4C817D}"/>
              </a:ext>
            </a:extLst>
          </p:cNvPr>
          <p:cNvCxnSpPr>
            <a:cxnSpLocks/>
          </p:cNvCxnSpPr>
          <p:nvPr/>
        </p:nvCxnSpPr>
        <p:spPr>
          <a:xfrm>
            <a:off x="5994400" y="4309477"/>
            <a:ext cx="0" cy="22881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C9291F4-432A-847C-C135-9BC357458ABB}"/>
              </a:ext>
            </a:extLst>
          </p:cNvPr>
          <p:cNvCxnSpPr>
            <a:cxnSpLocks/>
          </p:cNvCxnSpPr>
          <p:nvPr/>
        </p:nvCxnSpPr>
        <p:spPr>
          <a:xfrm>
            <a:off x="8013700" y="4309477"/>
            <a:ext cx="0" cy="22881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EF9BAE-1CF6-38D3-E352-4867522916BB}"/>
              </a:ext>
            </a:extLst>
          </p:cNvPr>
          <p:cNvCxnSpPr>
            <a:cxnSpLocks/>
          </p:cNvCxnSpPr>
          <p:nvPr/>
        </p:nvCxnSpPr>
        <p:spPr>
          <a:xfrm>
            <a:off x="10033000" y="4309477"/>
            <a:ext cx="0" cy="22881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635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DB9DC1-F663-A76C-49BC-56EAEFF1FA3F}"/>
              </a:ext>
            </a:extLst>
          </p:cNvPr>
          <p:cNvSpPr/>
          <p:nvPr/>
        </p:nvSpPr>
        <p:spPr>
          <a:xfrm>
            <a:off x="9521371" y="0"/>
            <a:ext cx="2670629" cy="1117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BA5E9-8687-7269-F45E-9DB302C91A14}"/>
              </a:ext>
            </a:extLst>
          </p:cNvPr>
          <p:cNvSpPr txBox="1">
            <a:spLocks/>
          </p:cNvSpPr>
          <p:nvPr/>
        </p:nvSpPr>
        <p:spPr>
          <a:xfrm>
            <a:off x="686834" y="115357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700" b="1" kern="1200">
              <a:solidFill>
                <a:schemeClr val="tx1">
                  <a:lumMod val="95000"/>
                  <a:lumOff val="5000"/>
                </a:schemeClr>
              </a:solidFill>
            </a:endParaRPr>
          </a:p>
        </p:txBody>
      </p:sp>
      <p:sp>
        <p:nvSpPr>
          <p:cNvPr id="3" name="Text Placeholder 3">
            <a:extLst>
              <a:ext uri="{FF2B5EF4-FFF2-40B4-BE49-F238E27FC236}">
                <a16:creationId xmlns:a16="http://schemas.microsoft.com/office/drawing/2014/main" id="{9E22A6DE-B994-C83F-504A-7469BA37416C}"/>
              </a:ext>
            </a:extLst>
          </p:cNvPr>
          <p:cNvSpPr txBox="1">
            <a:spLocks/>
          </p:cNvSpPr>
          <p:nvPr/>
        </p:nvSpPr>
        <p:spPr>
          <a:xfrm>
            <a:off x="3457339" y="401762"/>
            <a:ext cx="7850718" cy="63188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0"/>
              </a:spcAft>
              <a:buNone/>
            </a:pPr>
            <a:endParaRPr lang="en-US" b="1">
              <a:latin typeface="Georgia" panose="02040502050405020303" pitchFamily="18" charset="0"/>
              <a:cs typeface="Calibri"/>
            </a:endParaRPr>
          </a:p>
          <a:p>
            <a:pPr marL="0" indent="0">
              <a:lnSpc>
                <a:spcPct val="107000"/>
              </a:lnSpc>
              <a:spcBef>
                <a:spcPts val="0"/>
              </a:spcBef>
              <a:buNone/>
            </a:pPr>
            <a:endParaRPr lang="en-US" sz="1800" kern="0">
              <a:latin typeface="Symbol"/>
              <a:ea typeface="Times New Roman" panose="02020603050405020304" pitchFamily="18" charset="0"/>
              <a:cs typeface="Times New Roman"/>
              <a:sym typeface="Symbol"/>
            </a:endParaRPr>
          </a:p>
          <a:p>
            <a:pPr marL="0" indent="0">
              <a:lnSpc>
                <a:spcPct val="107000"/>
              </a:lnSpc>
              <a:spcBef>
                <a:spcPts val="0"/>
              </a:spcBef>
              <a:buNone/>
            </a:pPr>
            <a:r>
              <a:rPr lang="en-US" sz="1800" kern="0">
                <a:effectLst/>
                <a:latin typeface="Symbol"/>
                <a:ea typeface="Times New Roman" panose="02020603050405020304" pitchFamily="18" charset="0"/>
                <a:cs typeface="Times New Roman"/>
                <a:sym typeface="Symbol"/>
              </a:rPr>
              <a:t>·</a:t>
            </a:r>
            <a:r>
              <a:rPr lang="en-US" sz="1800" kern="0">
                <a:latin typeface="Times New Roman"/>
                <a:ea typeface="Times New Roman" panose="02020603050405020304" pitchFamily="18" charset="0"/>
                <a:cs typeface="Times New Roman"/>
              </a:rPr>
              <a:t> </a:t>
            </a:r>
            <a:r>
              <a:rPr lang="en-US" sz="1800" kern="0">
                <a:effectLst/>
                <a:latin typeface="Times New Roman"/>
                <a:ea typeface="Times New Roman" panose="02020603050405020304" pitchFamily="18" charset="0"/>
                <a:cs typeface="Times New Roman"/>
              </a:rPr>
              <a:t> I have been a DSD social worker in Limpopo, Capricorn District since </a:t>
            </a:r>
            <a:r>
              <a:rPr lang="en-US" sz="1800" kern="0">
                <a:latin typeface="Times New Roman"/>
                <a:ea typeface="Times New Roman" panose="02020603050405020304" pitchFamily="18" charset="0"/>
                <a:cs typeface="Times New Roman"/>
              </a:rPr>
              <a:t>2009.</a:t>
            </a:r>
            <a:endParaRPr lang="en-US" sz="1800" kern="0">
              <a:effectLst/>
              <a:highlight>
                <a:srgbClr val="FFFF00"/>
              </a:highlight>
              <a:latin typeface="Times New Roman"/>
              <a:ea typeface="Calibri" panose="020F0502020204030204" pitchFamily="34" charset="0"/>
              <a:cs typeface="Times New Roman"/>
            </a:endParaRPr>
          </a:p>
          <a:p>
            <a:pPr marL="0" indent="0">
              <a:lnSpc>
                <a:spcPct val="107000"/>
              </a:lnSpc>
              <a:spcBef>
                <a:spcPts val="0"/>
              </a:spcBef>
              <a:buNone/>
            </a:pPr>
            <a:r>
              <a:rPr lang="en-US" sz="1800" kern="0">
                <a:effectLst/>
                <a:latin typeface="Symbol"/>
                <a:ea typeface="Times New Roman" panose="02020603050405020304" pitchFamily="18" charset="0"/>
                <a:cs typeface="Times New Roman"/>
                <a:sym typeface="Symbol"/>
              </a:rPr>
              <a:t>·</a:t>
            </a:r>
            <a:r>
              <a:rPr lang="en-US" sz="1800" kern="0">
                <a:latin typeface="Times New Roman"/>
                <a:ea typeface="Times New Roman" panose="02020603050405020304" pitchFamily="18" charset="0"/>
                <a:cs typeface="Times New Roman"/>
              </a:rPr>
              <a:t> </a:t>
            </a:r>
            <a:r>
              <a:rPr lang="en-US" sz="1800" kern="0">
                <a:effectLst/>
                <a:latin typeface="Times New Roman"/>
                <a:ea typeface="Times New Roman" panose="02020603050405020304" pitchFamily="18" charset="0"/>
                <a:cs typeface="Times New Roman"/>
              </a:rPr>
              <a:t> Before SSP guidelines were rolled out, I placed children in foster care without assessing their health, including HIV status.</a:t>
            </a:r>
            <a:endParaRPr lang="en-US" sz="1800" kern="100">
              <a:effectLst/>
              <a:latin typeface="Times New Roman"/>
              <a:ea typeface="Calibri" panose="020F0502020204030204" pitchFamily="34" charset="0"/>
              <a:cs typeface="Times New Roman"/>
            </a:endParaRPr>
          </a:p>
          <a:p>
            <a:pPr marL="0" indent="0">
              <a:lnSpc>
                <a:spcPct val="107000"/>
              </a:lnSpc>
              <a:spcBef>
                <a:spcPts val="0"/>
              </a:spcBef>
              <a:buNone/>
            </a:pPr>
            <a:r>
              <a:rPr lang="en-US" sz="1800" kern="0">
                <a:effectLst/>
                <a:latin typeface="Symbol"/>
                <a:ea typeface="Times New Roman" panose="02020603050405020304" pitchFamily="18" charset="0"/>
                <a:cs typeface="Times New Roman"/>
                <a:sym typeface="Symbol"/>
              </a:rPr>
              <a:t>·</a:t>
            </a:r>
            <a:r>
              <a:rPr lang="en-US" sz="1800" kern="0">
                <a:latin typeface="Times New Roman"/>
                <a:ea typeface="Times New Roman" panose="02020603050405020304" pitchFamily="18" charset="0"/>
                <a:cs typeface="Times New Roman"/>
              </a:rPr>
              <a:t> </a:t>
            </a:r>
            <a:r>
              <a:rPr lang="en-US" sz="1800" kern="0">
                <a:effectLst/>
                <a:latin typeface="Times New Roman"/>
                <a:ea typeface="Times New Roman" panose="02020603050405020304" pitchFamily="18" charset="0"/>
                <a:cs typeface="Times New Roman"/>
              </a:rPr>
              <a:t> In 2019 I was trained on the SSP Guideline and then assessed all the 35 children in my caseload for HIV risk and HIV services needs.</a:t>
            </a:r>
            <a:endParaRPr lang="en-US" sz="1800" kern="100">
              <a:effectLst/>
              <a:latin typeface="Times New Roman"/>
              <a:ea typeface="Calibri" panose="020F0502020204030204" pitchFamily="34" charset="0"/>
              <a:cs typeface="Times New Roman"/>
            </a:endParaRPr>
          </a:p>
          <a:p>
            <a:pPr marL="0" indent="0">
              <a:lnSpc>
                <a:spcPct val="107000"/>
              </a:lnSpc>
              <a:spcBef>
                <a:spcPts val="0"/>
              </a:spcBef>
              <a:buNone/>
            </a:pPr>
            <a:r>
              <a:rPr lang="en-US" sz="1800" kern="0">
                <a:effectLst/>
                <a:latin typeface="Symbol"/>
                <a:ea typeface="Times New Roman" panose="02020603050405020304" pitchFamily="18" charset="0"/>
                <a:cs typeface="Times New Roman"/>
                <a:sym typeface="Symbol"/>
              </a:rPr>
              <a:t>·</a:t>
            </a:r>
            <a:r>
              <a:rPr lang="en-US" sz="1800" kern="0">
                <a:latin typeface="Times New Roman"/>
                <a:ea typeface="Times New Roman" panose="02020603050405020304" pitchFamily="18" charset="0"/>
                <a:cs typeface="Times New Roman"/>
              </a:rPr>
              <a:t> </a:t>
            </a:r>
            <a:r>
              <a:rPr lang="en-US" sz="1800" kern="0">
                <a:effectLst/>
                <a:latin typeface="Times New Roman"/>
                <a:ea typeface="Times New Roman" panose="02020603050405020304" pitchFamily="18" charset="0"/>
                <a:cs typeface="Times New Roman"/>
              </a:rPr>
              <a:t> I discovered one CALHIV age 16 years with high viral load due to non-adherence and non-disclosure.</a:t>
            </a:r>
            <a:endParaRPr lang="en-US" sz="1800" kern="100">
              <a:effectLst/>
              <a:latin typeface="Times New Roman"/>
              <a:ea typeface="Calibri" panose="020F0502020204030204" pitchFamily="34" charset="0"/>
              <a:cs typeface="Times New Roman"/>
            </a:endParaRPr>
          </a:p>
          <a:p>
            <a:pPr marL="0" indent="0">
              <a:lnSpc>
                <a:spcPct val="107000"/>
              </a:lnSpc>
              <a:spcBef>
                <a:spcPts val="0"/>
              </a:spcBef>
              <a:buNone/>
            </a:pPr>
            <a:r>
              <a:rPr lang="en-US" sz="1800" kern="0">
                <a:effectLst/>
                <a:latin typeface="Symbol"/>
                <a:ea typeface="Times New Roman" panose="02020603050405020304" pitchFamily="18" charset="0"/>
                <a:cs typeface="Times New Roman"/>
                <a:sym typeface="Symbol"/>
              </a:rPr>
              <a:t>·</a:t>
            </a:r>
            <a:r>
              <a:rPr lang="en-US" sz="1800" kern="0">
                <a:latin typeface="Times New Roman"/>
                <a:ea typeface="Times New Roman" panose="02020603050405020304" pitchFamily="18" charset="0"/>
                <a:cs typeface="Times New Roman"/>
              </a:rPr>
              <a:t> </a:t>
            </a:r>
            <a:r>
              <a:rPr lang="en-US" sz="1800" kern="0">
                <a:effectLst/>
                <a:latin typeface="Times New Roman"/>
                <a:ea typeface="Times New Roman" panose="02020603050405020304" pitchFamily="18" charset="0"/>
                <a:cs typeface="Times New Roman"/>
              </a:rPr>
              <a:t> I supported the caregiver to disclose to the child her HIV status and provided cognitive behavioral therapy and encouraged ART adherence.</a:t>
            </a:r>
            <a:endParaRPr lang="en-US" sz="1800" kern="100">
              <a:effectLst/>
              <a:latin typeface="Times New Roman"/>
              <a:ea typeface="Calibri" panose="020F0502020204030204" pitchFamily="34" charset="0"/>
              <a:cs typeface="Times New Roman"/>
            </a:endParaRPr>
          </a:p>
          <a:p>
            <a:pPr marL="0" indent="0">
              <a:lnSpc>
                <a:spcPct val="107000"/>
              </a:lnSpc>
              <a:spcBef>
                <a:spcPts val="0"/>
              </a:spcBef>
              <a:buNone/>
            </a:pPr>
            <a:r>
              <a:rPr lang="en-US" sz="1800" kern="0">
                <a:effectLst/>
                <a:latin typeface="Symbol"/>
                <a:ea typeface="Times New Roman" panose="02020603050405020304" pitchFamily="18" charset="0"/>
                <a:cs typeface="Times New Roman"/>
                <a:sym typeface="Symbol"/>
              </a:rPr>
              <a:t>·</a:t>
            </a:r>
            <a:r>
              <a:rPr lang="en-US" sz="1800" kern="0">
                <a:latin typeface="Times New Roman"/>
                <a:ea typeface="Times New Roman" panose="02020603050405020304" pitchFamily="18" charset="0"/>
                <a:cs typeface="Times New Roman"/>
              </a:rPr>
              <a:t> </a:t>
            </a:r>
            <a:r>
              <a:rPr lang="en-US" sz="1800" kern="0">
                <a:effectLst/>
                <a:latin typeface="Times New Roman"/>
                <a:ea typeface="Times New Roman" panose="02020603050405020304" pitchFamily="18" charset="0"/>
                <a:cs typeface="Times New Roman"/>
              </a:rPr>
              <a:t> As a result of my support, CALHIV's viral load decreased from 4,376 to 39 copies, achieving viral load suppression.</a:t>
            </a:r>
            <a:endParaRPr lang="en-US" sz="1800" kern="100">
              <a:effectLst/>
              <a:latin typeface="Times New Roman"/>
              <a:ea typeface="Calibri" panose="020F0502020204030204" pitchFamily="34" charset="0"/>
              <a:cs typeface="Times New Roman"/>
            </a:endParaRPr>
          </a:p>
          <a:p>
            <a:pPr marR="0">
              <a:lnSpc>
                <a:spcPct val="107000"/>
              </a:lnSpc>
              <a:spcBef>
                <a:spcPts val="0"/>
              </a:spcBef>
              <a:spcAft>
                <a:spcPts val="0"/>
              </a:spcAft>
              <a:buFont typeface="Symbol" panose="05050102010706020507" pitchFamily="18" charset="2"/>
              <a:buChar char="·"/>
            </a:pPr>
            <a:r>
              <a:rPr lang="en-US" sz="1800" kern="0">
                <a:effectLst/>
                <a:latin typeface="Times New Roman"/>
                <a:ea typeface="Times New Roman" panose="02020603050405020304" pitchFamily="18" charset="0"/>
                <a:cs typeface="Times New Roman"/>
              </a:rPr>
              <a:t>In 2021 the child is thriving and </a:t>
            </a:r>
            <a:r>
              <a:rPr lang="en-US" sz="1800" kern="0">
                <a:latin typeface="Times New Roman"/>
                <a:ea typeface="Times New Roman" panose="02020603050405020304" pitchFamily="18" charset="0"/>
                <a:cs typeface="Times New Roman"/>
              </a:rPr>
              <a:t>continuing their education at a tertiary institution.</a:t>
            </a:r>
          </a:p>
          <a:p>
            <a:pPr marR="0">
              <a:lnSpc>
                <a:spcPct val="107000"/>
              </a:lnSpc>
              <a:spcBef>
                <a:spcPts val="0"/>
              </a:spcBef>
              <a:spcAft>
                <a:spcPts val="0"/>
              </a:spcAft>
              <a:buFont typeface="Symbol" panose="05050102010706020507" pitchFamily="18" charset="2"/>
              <a:buChar char="·"/>
            </a:pPr>
            <a:r>
              <a:rPr lang="en-US" sz="1800" kern="0">
                <a:effectLst/>
                <a:latin typeface="Times New Roman"/>
                <a:ea typeface="Times New Roman" panose="02020603050405020304" pitchFamily="18" charset="0"/>
                <a:cs typeface="Times New Roman"/>
              </a:rPr>
              <a:t>I continue to support the child to stay on treatment through virtual case management.</a:t>
            </a:r>
            <a:endParaRPr lang="en-US" sz="1800" kern="100">
              <a:effectLst/>
              <a:latin typeface="Times New Roman"/>
              <a:ea typeface="Calibri" panose="020F0502020204030204" pitchFamily="34" charset="0"/>
              <a:cs typeface="Times New Roman"/>
            </a:endParaRPr>
          </a:p>
          <a:p>
            <a:pPr marL="0" indent="0">
              <a:lnSpc>
                <a:spcPct val="107000"/>
              </a:lnSpc>
              <a:spcBef>
                <a:spcPts val="0"/>
              </a:spcBef>
              <a:buNone/>
            </a:pPr>
            <a:r>
              <a:rPr lang="en-US" sz="1800" kern="0">
                <a:effectLst/>
                <a:latin typeface="Symbol"/>
                <a:ea typeface="Times New Roman" panose="02020603050405020304" pitchFamily="18" charset="0"/>
                <a:cs typeface="Times New Roman"/>
                <a:sym typeface="Symbol"/>
              </a:rPr>
              <a:t>·</a:t>
            </a:r>
            <a:r>
              <a:rPr lang="en-US" sz="1800" kern="0">
                <a:latin typeface="Times New Roman"/>
                <a:ea typeface="Times New Roman" panose="02020603050405020304" pitchFamily="18" charset="0"/>
                <a:cs typeface="Times New Roman"/>
              </a:rPr>
              <a:t> </a:t>
            </a:r>
            <a:r>
              <a:rPr lang="en-US" sz="1800" kern="0">
                <a:effectLst/>
                <a:latin typeface="Times New Roman"/>
                <a:ea typeface="Times New Roman" panose="02020603050405020304" pitchFamily="18" charset="0"/>
                <a:cs typeface="Times New Roman"/>
              </a:rPr>
              <a:t> My experience showed me how SSP interventions contributed to Capricorn District's progress towards 95-95-95 target.</a:t>
            </a:r>
            <a:endParaRPr lang="en-US" sz="1800" kern="100">
              <a:effectLst/>
              <a:latin typeface="Times New Roman"/>
              <a:ea typeface="Calibri" panose="020F0502020204030204" pitchFamily="34" charset="0"/>
              <a:cs typeface="Times New Roman"/>
            </a:endParaRPr>
          </a:p>
          <a:p>
            <a:pPr>
              <a:buNone/>
            </a:pPr>
            <a:endParaRPr lang="en-US" sz="1800">
              <a:latin typeface="Georgia" panose="02040502050405020303" pitchFamily="18" charset="0"/>
              <a:cs typeface="Calibri"/>
            </a:endParaRPr>
          </a:p>
          <a:p>
            <a:pPr>
              <a:buNone/>
            </a:pPr>
            <a:endParaRPr lang="en-US" sz="1800" kern="100">
              <a:latin typeface="Trebuchet MS"/>
              <a:ea typeface="Calibri" panose="020F0502020204030204" pitchFamily="34" charset="0"/>
              <a:cs typeface="Times New Roman"/>
            </a:endParaRPr>
          </a:p>
          <a:p>
            <a:pPr marL="0" indent="0">
              <a:spcAft>
                <a:spcPts val="429"/>
              </a:spcAft>
              <a:buNone/>
            </a:pPr>
            <a:endParaRPr lang="en-US" sz="1800" kern="100">
              <a:latin typeface="Calibri"/>
              <a:ea typeface="Calibri" panose="020F0502020204030204" pitchFamily="34" charset="0"/>
              <a:cs typeface="Times New Roman"/>
            </a:endParaRPr>
          </a:p>
          <a:p>
            <a:pPr marL="0" indent="0">
              <a:spcAft>
                <a:spcPts val="429"/>
              </a:spcAft>
              <a:buNone/>
            </a:pPr>
            <a:endParaRPr lang="en-US" sz="1800" kern="100">
              <a:latin typeface="Calibri"/>
              <a:ea typeface="Calibri" panose="020F0502020204030204" pitchFamily="34" charset="0"/>
              <a:cs typeface="Times New Roman"/>
            </a:endParaRPr>
          </a:p>
          <a:p>
            <a:pPr marL="0" indent="0">
              <a:spcAft>
                <a:spcPts val="429"/>
              </a:spcAft>
              <a:buNone/>
            </a:pPr>
            <a:endParaRPr lang="en-ZA" sz="1800" kern="100">
              <a:effectLst/>
              <a:latin typeface="Calibri"/>
              <a:ea typeface="Calibri" panose="020F0502020204030204" pitchFamily="34" charset="0"/>
              <a:cs typeface="Times New Roman"/>
            </a:endParaRPr>
          </a:p>
        </p:txBody>
      </p:sp>
      <p:grpSp>
        <p:nvGrpSpPr>
          <p:cNvPr id="16" name="Group 15">
            <a:extLst>
              <a:ext uri="{FF2B5EF4-FFF2-40B4-BE49-F238E27FC236}">
                <a16:creationId xmlns:a16="http://schemas.microsoft.com/office/drawing/2014/main" id="{23968460-3C49-5E5B-5A94-DCD805CBB458}"/>
              </a:ext>
            </a:extLst>
          </p:cNvPr>
          <p:cNvGrpSpPr/>
          <p:nvPr/>
        </p:nvGrpSpPr>
        <p:grpSpPr>
          <a:xfrm>
            <a:off x="282553" y="604698"/>
            <a:ext cx="2816247" cy="3167202"/>
            <a:chOff x="269853" y="642798"/>
            <a:chExt cx="3866717" cy="5032602"/>
          </a:xfrm>
        </p:grpSpPr>
        <p:sp>
          <p:nvSpPr>
            <p:cNvPr id="4" name="Round Diagonal Corner Rectangle 3">
              <a:extLst>
                <a:ext uri="{FF2B5EF4-FFF2-40B4-BE49-F238E27FC236}">
                  <a16:creationId xmlns:a16="http://schemas.microsoft.com/office/drawing/2014/main" id="{694A40F6-A7AE-B355-C8F1-8F31457A2874}"/>
                </a:ext>
              </a:extLst>
            </p:cNvPr>
            <p:cNvSpPr/>
            <p:nvPr/>
          </p:nvSpPr>
          <p:spPr>
            <a:xfrm>
              <a:off x="269853" y="710585"/>
              <a:ext cx="3866717" cy="4904150"/>
            </a:xfrm>
            <a:prstGeom prst="round2DiagRect">
              <a:avLst/>
            </a:prstGeom>
            <a:solidFill>
              <a:srgbClr val="86A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a:solidFill>
                  <a:schemeClr val="bg1"/>
                </a:solidFill>
                <a:latin typeface="Arial" panose="020B0604020202020204" pitchFamily="34" charset="0"/>
                <a:cs typeface="Arial" panose="020B0604020202020204" pitchFamily="34" charset="0"/>
              </a:endParaRPr>
            </a:p>
            <a:p>
              <a:pPr algn="ctr">
                <a:spcAft>
                  <a:spcPts val="600"/>
                </a:spcAft>
              </a:pPr>
              <a:r>
                <a:rPr lang="en-US" sz="3200" b="1">
                  <a:solidFill>
                    <a:schemeClr val="bg1"/>
                  </a:solidFill>
                  <a:latin typeface="Arial" panose="020B0604020202020204" pitchFamily="34" charset="0"/>
                  <a:cs typeface="Arial" panose="020B0604020202020204" pitchFamily="34" charset="0"/>
                </a:rPr>
                <a:t>MY STORY</a:t>
              </a:r>
              <a:endParaRPr lang="en-US" sz="3200" b="1" kern="1200">
                <a:solidFill>
                  <a:schemeClr val="bg1"/>
                </a:solidFill>
                <a:latin typeface="Arial" panose="020B0604020202020204" pitchFamily="34" charset="0"/>
                <a:cs typeface="Arial" panose="020B0604020202020204" pitchFamily="34" charset="0"/>
              </a:endParaRPr>
            </a:p>
          </p:txBody>
        </p:sp>
        <p:sp>
          <p:nvSpPr>
            <p:cNvPr id="9" name="Round Diagonal Corner Rectangle 8">
              <a:extLst>
                <a:ext uri="{FF2B5EF4-FFF2-40B4-BE49-F238E27FC236}">
                  <a16:creationId xmlns:a16="http://schemas.microsoft.com/office/drawing/2014/main" id="{0474AB23-E6AB-D562-D832-941DD6316DAD}"/>
                </a:ext>
              </a:extLst>
            </p:cNvPr>
            <p:cNvSpPr/>
            <p:nvPr/>
          </p:nvSpPr>
          <p:spPr>
            <a:xfrm>
              <a:off x="649055" y="642798"/>
              <a:ext cx="378290" cy="392139"/>
            </a:xfrm>
            <a:prstGeom prst="round2DiagRect">
              <a:avLst/>
            </a:prstGeom>
            <a:solidFill>
              <a:srgbClr val="385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11" name="Round Diagonal Corner Rectangle 10">
              <a:extLst>
                <a:ext uri="{FF2B5EF4-FFF2-40B4-BE49-F238E27FC236}">
                  <a16:creationId xmlns:a16="http://schemas.microsoft.com/office/drawing/2014/main" id="{DB76D078-0FAA-83B9-8023-DF85AA27DE6C}"/>
                </a:ext>
              </a:extLst>
            </p:cNvPr>
            <p:cNvSpPr/>
            <p:nvPr/>
          </p:nvSpPr>
          <p:spPr>
            <a:xfrm>
              <a:off x="3508944" y="5283261"/>
              <a:ext cx="378290" cy="392139"/>
            </a:xfrm>
            <a:prstGeom prst="round2DiagRect">
              <a:avLst/>
            </a:prstGeom>
            <a:solidFill>
              <a:srgbClr val="F6C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13" name="Round Diagonal Corner Rectangle 12">
              <a:extLst>
                <a:ext uri="{FF2B5EF4-FFF2-40B4-BE49-F238E27FC236}">
                  <a16:creationId xmlns:a16="http://schemas.microsoft.com/office/drawing/2014/main" id="{E50E913D-8FD0-CB4A-8126-DD045A8A6408}"/>
                </a:ext>
              </a:extLst>
            </p:cNvPr>
            <p:cNvSpPr/>
            <p:nvPr/>
          </p:nvSpPr>
          <p:spPr>
            <a:xfrm flipH="1">
              <a:off x="569614" y="4970153"/>
              <a:ext cx="457731" cy="449943"/>
            </a:xfrm>
            <a:prstGeom prst="round2DiagRect">
              <a:avLst/>
            </a:prstGeom>
            <a:solidFill>
              <a:srgbClr val="CB43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8140C75-B6A4-2BB6-B71C-3D0E7E58BCCA}"/>
                </a:ext>
              </a:extLst>
            </p:cNvPr>
            <p:cNvPicPr>
              <a:picLocks noChangeAspect="1"/>
            </p:cNvPicPr>
            <p:nvPr/>
          </p:nvPicPr>
          <p:blipFill>
            <a:blip r:embed="rId2"/>
            <a:stretch>
              <a:fillRect/>
            </a:stretch>
          </p:blipFill>
          <p:spPr>
            <a:xfrm>
              <a:off x="1527063" y="1396193"/>
              <a:ext cx="1352296" cy="1336929"/>
            </a:xfrm>
            <a:prstGeom prst="rect">
              <a:avLst/>
            </a:prstGeom>
          </p:spPr>
        </p:pic>
      </p:grpSp>
    </p:spTree>
    <p:extLst>
      <p:ext uri="{BB962C8B-B14F-4D97-AF65-F5344CB8AC3E}">
        <p14:creationId xmlns:p14="http://schemas.microsoft.com/office/powerpoint/2010/main" val="919829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0C9483-ABFA-8793-9270-36C72FF84768}"/>
              </a:ext>
            </a:extLst>
          </p:cNvPr>
          <p:cNvSpPr/>
          <p:nvPr/>
        </p:nvSpPr>
        <p:spPr>
          <a:xfrm>
            <a:off x="0" y="0"/>
            <a:ext cx="12192000" cy="6858000"/>
          </a:xfrm>
          <a:prstGeom prst="rect">
            <a:avLst/>
          </a:prstGeom>
          <a:solidFill>
            <a:srgbClr val="F6C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EB97B25-6D7F-7BBC-2A18-C7EB762E2607}"/>
              </a:ext>
            </a:extLst>
          </p:cNvPr>
          <p:cNvSpPr txBox="1">
            <a:spLocks/>
          </p:cNvSpPr>
          <p:nvPr/>
        </p:nvSpPr>
        <p:spPr>
          <a:xfrm>
            <a:off x="609600" y="503237"/>
            <a:ext cx="10972800" cy="96176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50" b="1"/>
              <a:t>                                            </a:t>
            </a:r>
            <a:br>
              <a:rPr lang="en-US" sz="2550" b="1">
                <a:latin typeface="+mn-lt"/>
              </a:rPr>
            </a:br>
            <a:endParaRPr lang="en-ZA" sz="2571" b="1">
              <a:latin typeface="+mn-lt"/>
            </a:endParaRPr>
          </a:p>
        </p:txBody>
      </p:sp>
      <p:sp>
        <p:nvSpPr>
          <p:cNvPr id="2" name="Round Diagonal Corner Rectangle 1">
            <a:extLst>
              <a:ext uri="{FF2B5EF4-FFF2-40B4-BE49-F238E27FC236}">
                <a16:creationId xmlns:a16="http://schemas.microsoft.com/office/drawing/2014/main" id="{132F484E-8325-DC43-5EF5-0084B285F3E5}"/>
              </a:ext>
            </a:extLst>
          </p:cNvPr>
          <p:cNvSpPr/>
          <p:nvPr/>
        </p:nvSpPr>
        <p:spPr>
          <a:xfrm>
            <a:off x="0" y="0"/>
            <a:ext cx="12192000" cy="6858000"/>
          </a:xfrm>
          <a:prstGeom prst="round2DiagRect">
            <a:avLst/>
          </a:prstGeom>
          <a:solidFill>
            <a:srgbClr val="86A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209E32E-C328-E29F-3C9E-7DE6C8754ED0}"/>
              </a:ext>
            </a:extLst>
          </p:cNvPr>
          <p:cNvPicPr>
            <a:picLocks noChangeAspect="1"/>
          </p:cNvPicPr>
          <p:nvPr/>
        </p:nvPicPr>
        <p:blipFill>
          <a:blip r:embed="rId2"/>
          <a:stretch>
            <a:fillRect/>
          </a:stretch>
        </p:blipFill>
        <p:spPr>
          <a:xfrm>
            <a:off x="3286849" y="876800"/>
            <a:ext cx="5413834" cy="5104399"/>
          </a:xfrm>
          <a:prstGeom prst="ellipse">
            <a:avLst/>
          </a:prstGeom>
          <a:ln>
            <a:noFill/>
          </a:ln>
          <a:effectLst>
            <a:softEdge rad="112500"/>
          </a:effectLst>
        </p:spPr>
      </p:pic>
    </p:spTree>
    <p:extLst>
      <p:ext uri="{BB962C8B-B14F-4D97-AF65-F5344CB8AC3E}">
        <p14:creationId xmlns:p14="http://schemas.microsoft.com/office/powerpoint/2010/main" val="1340771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EE74D6-4674-37BB-B995-36E066CAD9D5}"/>
              </a:ext>
            </a:extLst>
          </p:cNvPr>
          <p:cNvPicPr>
            <a:picLocks noChangeAspect="1"/>
          </p:cNvPicPr>
          <p:nvPr/>
        </p:nvPicPr>
        <p:blipFill rotWithShape="1">
          <a:blip r:embed="rId3">
            <a:alphaModFix amt="17000"/>
          </a:blip>
          <a:srcRect t="7601"/>
          <a:stretch/>
        </p:blipFill>
        <p:spPr>
          <a:xfrm>
            <a:off x="-217299" y="-143691"/>
            <a:ext cx="12679305" cy="7123176"/>
          </a:xfrm>
          <a:prstGeom prst="rect">
            <a:avLst/>
          </a:prstGeom>
        </p:spPr>
      </p:pic>
      <p:sp>
        <p:nvSpPr>
          <p:cNvPr id="2" name="Title 1">
            <a:extLst>
              <a:ext uri="{FF2B5EF4-FFF2-40B4-BE49-F238E27FC236}">
                <a16:creationId xmlns:a16="http://schemas.microsoft.com/office/drawing/2014/main" id="{C34E0DC7-7CCD-4313-AF85-4EA658AD8B25}"/>
              </a:ext>
            </a:extLst>
          </p:cNvPr>
          <p:cNvSpPr txBox="1">
            <a:spLocks/>
          </p:cNvSpPr>
          <p:nvPr/>
        </p:nvSpPr>
        <p:spPr>
          <a:xfrm>
            <a:off x="548642" y="117987"/>
            <a:ext cx="7855130" cy="5958963"/>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tabLst>
                <a:tab pos="904875" algn="l"/>
              </a:tabLst>
            </a:pPr>
            <a:endParaRPr lang="en-ZA" sz="3200" b="1" u="sng">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ZA" sz="4000" b="1" kern="100">
              <a:effectLst/>
              <a:latin typeface="Calibri" panose="020F0502020204030204" pitchFamily="34" charset="0"/>
              <a:ea typeface="Calibri" panose="020F0502020204030204" pitchFamily="34" charset="0"/>
              <a:cs typeface="Times New Roman" panose="02020603050405020304" pitchFamily="18" charset="0"/>
            </a:endParaRPr>
          </a:p>
          <a:p>
            <a:r>
              <a:rPr lang="en-US" sz="3600" b="1">
                <a:solidFill>
                  <a:srgbClr val="E78F30"/>
                </a:solidFill>
                <a:latin typeface="Arial" panose="020B0604020202020204" pitchFamily="34" charset="0"/>
                <a:cs typeface="Arial" panose="020B0604020202020204" pitchFamily="34" charset="0"/>
              </a:rPr>
              <a:t>Social Service Sector Response to Children and Adolescents Living with HIV- A Data Snapshot</a:t>
            </a:r>
          </a:p>
          <a:p>
            <a:endParaRPr lang="en-ZA" sz="3200">
              <a:latin typeface="Calibri" panose="020F0502020204030204" pitchFamily="34" charset="0"/>
              <a:ea typeface="Calibri" panose="020F0502020204030204" pitchFamily="34" charset="0"/>
              <a:cs typeface="Times New Roman" panose="02020603050405020304" pitchFamily="18" charset="0"/>
            </a:endParaRPr>
          </a:p>
          <a:p>
            <a:r>
              <a:rPr lang="en-ZA" sz="3200">
                <a:solidFill>
                  <a:srgbClr val="A5A5A5"/>
                </a:solidFill>
                <a:latin typeface="Georgia" panose="02040502050405020303" pitchFamily="18" charset="0"/>
                <a:cs typeface="Calibri"/>
              </a:rPr>
              <a:t>Presenter: </a:t>
            </a:r>
            <a:r>
              <a:rPr lang="en-ZA" sz="3200" b="1">
                <a:solidFill>
                  <a:srgbClr val="A5A5A5"/>
                </a:solidFill>
                <a:latin typeface="Georgia" panose="02040502050405020303" pitchFamily="18" charset="0"/>
                <a:cs typeface="Calibri"/>
              </a:rPr>
              <a:t>Hlengiwe Mdebuka, Pact South Africa, Regional M&amp;E Advisor</a:t>
            </a:r>
          </a:p>
          <a:p>
            <a:endParaRPr lang="en-ZA" sz="3200" b="1">
              <a:solidFill>
                <a:srgbClr val="A5A5A5"/>
              </a:solidFill>
              <a:latin typeface="Georgia" panose="02040502050405020303" pitchFamily="18" charset="0"/>
              <a:cs typeface="Calibri"/>
            </a:endParaRPr>
          </a:p>
          <a:p>
            <a:endParaRPr lang="en-ZA" sz="3200">
              <a:solidFill>
                <a:srgbClr val="A5A5A5"/>
              </a:solidFill>
              <a:latin typeface="Georgia" panose="02040502050405020303" pitchFamily="18" charset="0"/>
              <a:cs typeface="Calibri"/>
            </a:endParaRPr>
          </a:p>
          <a:p>
            <a:pPr algn="ctr"/>
            <a:endParaRPr lang="en-ZA" sz="4000">
              <a:solidFill>
                <a:schemeClr val="accent2"/>
              </a:solidFill>
              <a:latin typeface="Gill Sans MT"/>
              <a:cs typeface="Arial"/>
            </a:endParaRPr>
          </a:p>
        </p:txBody>
      </p:sp>
      <p:sp>
        <p:nvSpPr>
          <p:cNvPr id="3" name="Content Placeholder 2">
            <a:extLst>
              <a:ext uri="{FF2B5EF4-FFF2-40B4-BE49-F238E27FC236}">
                <a16:creationId xmlns:a16="http://schemas.microsoft.com/office/drawing/2014/main" id="{B3905A99-FCE2-4A5C-9EB6-5310001482FF}"/>
              </a:ext>
            </a:extLst>
          </p:cNvPr>
          <p:cNvSpPr txBox="1">
            <a:spLocks/>
          </p:cNvSpPr>
          <p:nvPr/>
        </p:nvSpPr>
        <p:spPr>
          <a:xfrm>
            <a:off x="688473" y="1003754"/>
            <a:ext cx="10515600" cy="2425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a:p>
        </p:txBody>
      </p:sp>
      <p:pic>
        <p:nvPicPr>
          <p:cNvPr id="5" name="Picture 4">
            <a:extLst>
              <a:ext uri="{FF2B5EF4-FFF2-40B4-BE49-F238E27FC236}">
                <a16:creationId xmlns:a16="http://schemas.microsoft.com/office/drawing/2014/main" id="{A1CD7297-8742-0D57-8745-F6C65D96A4E9}"/>
              </a:ext>
            </a:extLst>
          </p:cNvPr>
          <p:cNvPicPr>
            <a:picLocks noChangeAspect="1"/>
          </p:cNvPicPr>
          <p:nvPr/>
        </p:nvPicPr>
        <p:blipFill>
          <a:blip r:embed="rId4"/>
          <a:stretch>
            <a:fillRect/>
          </a:stretch>
        </p:blipFill>
        <p:spPr>
          <a:xfrm>
            <a:off x="1287604" y="1034037"/>
            <a:ext cx="416120" cy="416120"/>
          </a:xfrm>
          <a:prstGeom prst="rect">
            <a:avLst/>
          </a:prstGeom>
        </p:spPr>
      </p:pic>
      <p:pic>
        <p:nvPicPr>
          <p:cNvPr id="7" name="Picture 6">
            <a:extLst>
              <a:ext uri="{FF2B5EF4-FFF2-40B4-BE49-F238E27FC236}">
                <a16:creationId xmlns:a16="http://schemas.microsoft.com/office/drawing/2014/main" id="{B61E4EDE-F9F1-2558-EC4A-85BE5DFA1B61}"/>
              </a:ext>
            </a:extLst>
          </p:cNvPr>
          <p:cNvPicPr>
            <a:picLocks noChangeAspect="1"/>
          </p:cNvPicPr>
          <p:nvPr/>
        </p:nvPicPr>
        <p:blipFill>
          <a:blip r:embed="rId5"/>
          <a:stretch>
            <a:fillRect/>
          </a:stretch>
        </p:blipFill>
        <p:spPr>
          <a:xfrm>
            <a:off x="1287604" y="471982"/>
            <a:ext cx="416120" cy="416120"/>
          </a:xfrm>
          <a:prstGeom prst="rect">
            <a:avLst/>
          </a:prstGeom>
        </p:spPr>
      </p:pic>
      <p:pic>
        <p:nvPicPr>
          <p:cNvPr id="8" name="Picture 7">
            <a:extLst>
              <a:ext uri="{FF2B5EF4-FFF2-40B4-BE49-F238E27FC236}">
                <a16:creationId xmlns:a16="http://schemas.microsoft.com/office/drawing/2014/main" id="{1A8A5B9B-45DA-9884-98A7-1A8EA2BAD7FD}"/>
              </a:ext>
            </a:extLst>
          </p:cNvPr>
          <p:cNvPicPr>
            <a:picLocks noChangeAspect="1"/>
          </p:cNvPicPr>
          <p:nvPr/>
        </p:nvPicPr>
        <p:blipFill>
          <a:blip r:embed="rId6"/>
          <a:stretch>
            <a:fillRect/>
          </a:stretch>
        </p:blipFill>
        <p:spPr>
          <a:xfrm>
            <a:off x="627438" y="350390"/>
            <a:ext cx="554978" cy="554978"/>
          </a:xfrm>
          <a:prstGeom prst="rect">
            <a:avLst/>
          </a:prstGeom>
        </p:spPr>
      </p:pic>
      <p:pic>
        <p:nvPicPr>
          <p:cNvPr id="6" name="Picture 5">
            <a:extLst>
              <a:ext uri="{FF2B5EF4-FFF2-40B4-BE49-F238E27FC236}">
                <a16:creationId xmlns:a16="http://schemas.microsoft.com/office/drawing/2014/main" id="{15067589-8B2B-312A-DF4F-DAC1D8BAEA16}"/>
              </a:ext>
            </a:extLst>
          </p:cNvPr>
          <p:cNvPicPr>
            <a:picLocks noChangeAspect="1"/>
          </p:cNvPicPr>
          <p:nvPr/>
        </p:nvPicPr>
        <p:blipFill>
          <a:blip r:embed="rId7"/>
          <a:stretch>
            <a:fillRect/>
          </a:stretch>
        </p:blipFill>
        <p:spPr>
          <a:xfrm>
            <a:off x="8560484" y="2070876"/>
            <a:ext cx="3272556" cy="3272556"/>
          </a:xfrm>
          <a:prstGeom prst="rect">
            <a:avLst/>
          </a:prstGeom>
        </p:spPr>
      </p:pic>
    </p:spTree>
    <p:extLst>
      <p:ext uri="{BB962C8B-B14F-4D97-AF65-F5344CB8AC3E}">
        <p14:creationId xmlns:p14="http://schemas.microsoft.com/office/powerpoint/2010/main" val="1527543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8E17DE-16A5-B7B7-427C-81BBD7D33617}"/>
              </a:ext>
            </a:extLst>
          </p:cNvPr>
          <p:cNvSpPr/>
          <p:nvPr/>
        </p:nvSpPr>
        <p:spPr>
          <a:xfrm>
            <a:off x="0" y="90996"/>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956981BF-9E5B-CC65-56D0-5659BEB7F69D}"/>
              </a:ext>
            </a:extLst>
          </p:cNvPr>
          <p:cNvGraphicFramePr>
            <a:graphicFrameLocks/>
          </p:cNvGraphicFramePr>
          <p:nvPr>
            <p:extLst>
              <p:ext uri="{D42A27DB-BD31-4B8C-83A1-F6EECF244321}">
                <p14:modId xmlns:p14="http://schemas.microsoft.com/office/powerpoint/2010/main" val="1998254703"/>
              </p:ext>
            </p:extLst>
          </p:nvPr>
        </p:nvGraphicFramePr>
        <p:xfrm>
          <a:off x="793808" y="1260355"/>
          <a:ext cx="11143686" cy="394441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2977626-D8E1-3F24-4363-4D6CFF17A89D}"/>
              </a:ext>
            </a:extLst>
          </p:cNvPr>
          <p:cNvSpPr txBox="1"/>
          <p:nvPr/>
        </p:nvSpPr>
        <p:spPr>
          <a:xfrm>
            <a:off x="1667990" y="2928180"/>
            <a:ext cx="2643909" cy="307777"/>
          </a:xfrm>
          <a:prstGeom prst="rect">
            <a:avLst/>
          </a:prstGeom>
          <a:noFill/>
        </p:spPr>
        <p:txBody>
          <a:bodyPr wrap="square" lIns="91440" tIns="45720" rIns="91440" bIns="45720" anchor="t">
            <a:spAutoFit/>
          </a:bodyPr>
          <a:lstStyle/>
          <a:p>
            <a:pPr algn="r"/>
            <a:r>
              <a:rPr lang="en-ZA" sz="1400">
                <a:solidFill>
                  <a:srgbClr val="CB4337"/>
                </a:solidFill>
                <a:latin typeface="Arial"/>
                <a:cs typeface="Arial"/>
              </a:rPr>
              <a:t>Guidelines for SSPs piloted</a:t>
            </a:r>
          </a:p>
        </p:txBody>
      </p:sp>
      <p:sp>
        <p:nvSpPr>
          <p:cNvPr id="9" name="TextBox 8">
            <a:extLst>
              <a:ext uri="{FF2B5EF4-FFF2-40B4-BE49-F238E27FC236}">
                <a16:creationId xmlns:a16="http://schemas.microsoft.com/office/drawing/2014/main" id="{25F4D5F0-EFC9-C608-BEDE-8B276DFB2D54}"/>
              </a:ext>
            </a:extLst>
          </p:cNvPr>
          <p:cNvSpPr txBox="1"/>
          <p:nvPr/>
        </p:nvSpPr>
        <p:spPr>
          <a:xfrm>
            <a:off x="1107868" y="3505482"/>
            <a:ext cx="3057435" cy="307777"/>
          </a:xfrm>
          <a:prstGeom prst="rect">
            <a:avLst/>
          </a:prstGeom>
          <a:noFill/>
        </p:spPr>
        <p:txBody>
          <a:bodyPr wrap="square" lIns="91440" tIns="45720" rIns="91440" bIns="45720" anchor="t">
            <a:spAutoFit/>
          </a:bodyPr>
          <a:lstStyle/>
          <a:p>
            <a:r>
              <a:rPr lang="en-ZA" sz="1400">
                <a:solidFill>
                  <a:srgbClr val="CB4337"/>
                </a:solidFill>
                <a:latin typeface="Arial"/>
                <a:cs typeface="Arial"/>
              </a:rPr>
              <a:t>Guidelines for SSPs developed</a:t>
            </a:r>
          </a:p>
        </p:txBody>
      </p:sp>
      <p:sp>
        <p:nvSpPr>
          <p:cNvPr id="11" name="TextBox 10">
            <a:extLst>
              <a:ext uri="{FF2B5EF4-FFF2-40B4-BE49-F238E27FC236}">
                <a16:creationId xmlns:a16="http://schemas.microsoft.com/office/drawing/2014/main" id="{E70CAEC2-0861-D497-91CB-C1BBE572A960}"/>
              </a:ext>
            </a:extLst>
          </p:cNvPr>
          <p:cNvSpPr txBox="1"/>
          <p:nvPr/>
        </p:nvSpPr>
        <p:spPr>
          <a:xfrm>
            <a:off x="2220369" y="2381618"/>
            <a:ext cx="2837215" cy="307777"/>
          </a:xfrm>
          <a:prstGeom prst="rect">
            <a:avLst/>
          </a:prstGeom>
          <a:noFill/>
        </p:spPr>
        <p:txBody>
          <a:bodyPr wrap="square" lIns="91440" tIns="45720" rIns="91440" bIns="45720" anchor="t">
            <a:spAutoFit/>
          </a:bodyPr>
          <a:lstStyle/>
          <a:p>
            <a:pPr algn="r"/>
            <a:r>
              <a:rPr lang="en-ZA" sz="1400">
                <a:solidFill>
                  <a:srgbClr val="CB4337"/>
                </a:solidFill>
                <a:latin typeface="Arial"/>
                <a:cs typeface="Arial"/>
              </a:rPr>
              <a:t>Guidelines for SSPs rolled out</a:t>
            </a:r>
          </a:p>
        </p:txBody>
      </p:sp>
      <p:sp>
        <p:nvSpPr>
          <p:cNvPr id="14" name="Arrow: Bent-Up 13">
            <a:extLst>
              <a:ext uri="{FF2B5EF4-FFF2-40B4-BE49-F238E27FC236}">
                <a16:creationId xmlns:a16="http://schemas.microsoft.com/office/drawing/2014/main" id="{0E9C578F-DB9A-66EE-62C5-10618D9E42B3}"/>
              </a:ext>
            </a:extLst>
          </p:cNvPr>
          <p:cNvSpPr/>
          <p:nvPr/>
        </p:nvSpPr>
        <p:spPr>
          <a:xfrm flipV="1">
            <a:off x="3812021" y="2758929"/>
            <a:ext cx="1491369" cy="947273"/>
          </a:xfrm>
          <a:prstGeom prst="bentUpArrow">
            <a:avLst>
              <a:gd name="adj1" fmla="val 14207"/>
              <a:gd name="adj2" fmla="val 16007"/>
              <a:gd name="adj3" fmla="val 28466"/>
            </a:avLst>
          </a:prstGeom>
          <a:solidFill>
            <a:srgbClr val="CB4337"/>
          </a:solidFill>
          <a:ln>
            <a:noFill/>
            <a:prstDash val="solid"/>
          </a:ln>
          <a:effectLst>
            <a:reflection blurRad="6350" stA="50000" endA="300" endPos="5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Arrow: Down 14">
            <a:extLst>
              <a:ext uri="{FF2B5EF4-FFF2-40B4-BE49-F238E27FC236}">
                <a16:creationId xmlns:a16="http://schemas.microsoft.com/office/drawing/2014/main" id="{4FAF5CDD-A172-B704-3571-524E4CBDC21D}"/>
              </a:ext>
            </a:extLst>
          </p:cNvPr>
          <p:cNvSpPr/>
          <p:nvPr/>
        </p:nvSpPr>
        <p:spPr>
          <a:xfrm rot="10800000" flipV="1">
            <a:off x="1341058" y="3805336"/>
            <a:ext cx="221366" cy="404150"/>
          </a:xfrm>
          <a:prstGeom prst="downArrow">
            <a:avLst/>
          </a:prstGeom>
          <a:solidFill>
            <a:srgbClr val="CB4337"/>
          </a:solidFill>
          <a:ln>
            <a:noFill/>
            <a:prstDash val="sysDash"/>
          </a:ln>
          <a:effectLst>
            <a:reflection blurRad="6350" stA="50000" endA="300" endPos="5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Title 1">
            <a:extLst>
              <a:ext uri="{FF2B5EF4-FFF2-40B4-BE49-F238E27FC236}">
                <a16:creationId xmlns:a16="http://schemas.microsoft.com/office/drawing/2014/main" id="{A94C2996-3144-1F69-67AD-DC33528F9D50}"/>
              </a:ext>
            </a:extLst>
          </p:cNvPr>
          <p:cNvSpPr txBox="1">
            <a:spLocks/>
          </p:cNvSpPr>
          <p:nvPr/>
        </p:nvSpPr>
        <p:spPr>
          <a:xfrm>
            <a:off x="604188" y="137557"/>
            <a:ext cx="9890519" cy="1247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ZA" sz="2400" b="0" i="0" u="none" strike="noStrike" kern="1200" cap="none" spc="0" normalizeH="0" baseline="0" noProof="0" dirty="0">
                <a:ln>
                  <a:noFill/>
                </a:ln>
                <a:solidFill>
                  <a:srgbClr val="E78F30"/>
                </a:solidFill>
                <a:effectLst/>
                <a:uLnTx/>
                <a:uFillTx/>
                <a:latin typeface="Arial" panose="020B0604020202020204" pitchFamily="34" charset="0"/>
                <a:cs typeface="Arial" panose="020B0604020202020204" pitchFamily="34" charset="0"/>
              </a:rPr>
              <a:t>Snapshot FY18 to FY 23</a:t>
            </a:r>
          </a:p>
          <a:p>
            <a:pPr marL="0" marR="0" lvl="0" indent="0" defTabSz="914400" rtl="0" eaLnBrk="1" fontAlgn="auto" latinLnBrk="0" hangingPunct="1">
              <a:lnSpc>
                <a:spcPct val="90000"/>
              </a:lnSpc>
              <a:spcBef>
                <a:spcPct val="0"/>
              </a:spcBef>
              <a:spcAft>
                <a:spcPts val="0"/>
              </a:spcAft>
              <a:buClrTx/>
              <a:buSzTx/>
              <a:buFontTx/>
              <a:buNone/>
              <a:tabLst/>
              <a:defRPr/>
            </a:pPr>
            <a:r>
              <a:rPr kumimoji="0" lang="en-ZA" sz="2400" b="0" i="0" u="none" strike="noStrike" kern="1200" cap="none" spc="0" normalizeH="0" baseline="0" noProof="0" dirty="0">
                <a:ln>
                  <a:noFill/>
                </a:ln>
                <a:solidFill>
                  <a:srgbClr val="E78F30"/>
                </a:solidFill>
                <a:effectLst/>
                <a:uLnTx/>
                <a:uFillTx/>
                <a:latin typeface="Arial" panose="020B0604020202020204" pitchFamily="34" charset="0"/>
                <a:cs typeface="Arial" panose="020B0604020202020204" pitchFamily="34" charset="0"/>
              </a:rPr>
              <a:t>HIV testing and </a:t>
            </a:r>
            <a:r>
              <a:rPr lang="en-ZA" sz="2400" dirty="0">
                <a:solidFill>
                  <a:srgbClr val="E78F30"/>
                </a:solidFill>
                <a:latin typeface="Arial" panose="020B0604020202020204" pitchFamily="34" charset="0"/>
                <a:cs typeface="Arial" panose="020B0604020202020204" pitchFamily="34" charset="0"/>
              </a:rPr>
              <a:t>treatment cascade for </a:t>
            </a:r>
            <a:r>
              <a:rPr kumimoji="0" lang="en-ZA" sz="2400" b="0" i="0" u="none" strike="noStrike" kern="1200" cap="none" spc="0" normalizeH="0" baseline="0" noProof="0">
                <a:ln>
                  <a:noFill/>
                </a:ln>
                <a:solidFill>
                  <a:srgbClr val="E78F30"/>
                </a:solidFill>
                <a:effectLst/>
                <a:uLnTx/>
                <a:uFillTx/>
                <a:latin typeface="Arial" panose="020B0604020202020204" pitchFamily="34" charset="0"/>
                <a:cs typeface="Arial" panose="020B0604020202020204" pitchFamily="34" charset="0"/>
              </a:rPr>
              <a:t>beneficiaries (&lt;18yrs) in GCBS supported districts and sites</a:t>
            </a:r>
          </a:p>
        </p:txBody>
      </p:sp>
      <p:graphicFrame>
        <p:nvGraphicFramePr>
          <p:cNvPr id="21" name="Table 20">
            <a:extLst>
              <a:ext uri="{FF2B5EF4-FFF2-40B4-BE49-F238E27FC236}">
                <a16:creationId xmlns:a16="http://schemas.microsoft.com/office/drawing/2014/main" id="{3C07888C-F262-A95D-9EE9-A5F7C6221728}"/>
              </a:ext>
            </a:extLst>
          </p:cNvPr>
          <p:cNvGraphicFramePr>
            <a:graphicFrameLocks noGrp="1"/>
          </p:cNvGraphicFramePr>
          <p:nvPr>
            <p:extLst>
              <p:ext uri="{D42A27DB-BD31-4B8C-83A1-F6EECF244321}">
                <p14:modId xmlns:p14="http://schemas.microsoft.com/office/powerpoint/2010/main" val="769173221"/>
              </p:ext>
            </p:extLst>
          </p:nvPr>
        </p:nvGraphicFramePr>
        <p:xfrm>
          <a:off x="989247" y="5301337"/>
          <a:ext cx="10752809" cy="1492017"/>
        </p:xfrm>
        <a:graphic>
          <a:graphicData uri="http://schemas.openxmlformats.org/drawingml/2006/table">
            <a:tbl>
              <a:tblPr>
                <a:tableStyleId>{9D7B26C5-4107-4FEC-AEDC-1716B250A1EF}</a:tableStyleId>
              </a:tblPr>
              <a:tblGrid>
                <a:gridCol w="2281852">
                  <a:extLst>
                    <a:ext uri="{9D8B030D-6E8A-4147-A177-3AD203B41FA5}">
                      <a16:colId xmlns:a16="http://schemas.microsoft.com/office/drawing/2014/main" val="162650548"/>
                    </a:ext>
                  </a:extLst>
                </a:gridCol>
                <a:gridCol w="864760">
                  <a:extLst>
                    <a:ext uri="{9D8B030D-6E8A-4147-A177-3AD203B41FA5}">
                      <a16:colId xmlns:a16="http://schemas.microsoft.com/office/drawing/2014/main" val="3480847593"/>
                    </a:ext>
                  </a:extLst>
                </a:gridCol>
                <a:gridCol w="1312975">
                  <a:extLst>
                    <a:ext uri="{9D8B030D-6E8A-4147-A177-3AD203B41FA5}">
                      <a16:colId xmlns:a16="http://schemas.microsoft.com/office/drawing/2014/main" val="2958736804"/>
                    </a:ext>
                  </a:extLst>
                </a:gridCol>
                <a:gridCol w="1471437">
                  <a:extLst>
                    <a:ext uri="{9D8B030D-6E8A-4147-A177-3AD203B41FA5}">
                      <a16:colId xmlns:a16="http://schemas.microsoft.com/office/drawing/2014/main" val="889952458"/>
                    </a:ext>
                  </a:extLst>
                </a:gridCol>
                <a:gridCol w="1426162">
                  <a:extLst>
                    <a:ext uri="{9D8B030D-6E8A-4147-A177-3AD203B41FA5}">
                      <a16:colId xmlns:a16="http://schemas.microsoft.com/office/drawing/2014/main" val="1451357403"/>
                    </a:ext>
                  </a:extLst>
                </a:gridCol>
                <a:gridCol w="1426162">
                  <a:extLst>
                    <a:ext uri="{9D8B030D-6E8A-4147-A177-3AD203B41FA5}">
                      <a16:colId xmlns:a16="http://schemas.microsoft.com/office/drawing/2014/main" val="3843323036"/>
                    </a:ext>
                  </a:extLst>
                </a:gridCol>
                <a:gridCol w="1969461">
                  <a:extLst>
                    <a:ext uri="{9D8B030D-6E8A-4147-A177-3AD203B41FA5}">
                      <a16:colId xmlns:a16="http://schemas.microsoft.com/office/drawing/2014/main" val="2821422301"/>
                    </a:ext>
                  </a:extLst>
                </a:gridCol>
              </a:tblGrid>
              <a:tr h="166417">
                <a:tc>
                  <a:txBody>
                    <a:bodyPr/>
                    <a:lstStyle/>
                    <a:p>
                      <a:pPr algn="l" fontAlgn="ctr"/>
                      <a:endParaRPr lang="en-ZA" sz="1100" b="1" i="0" u="none" strike="noStrike">
                        <a:solidFill>
                          <a:srgbClr val="000000"/>
                        </a:solidFill>
                        <a:effectLst/>
                        <a:latin typeface="Arial"/>
                        <a:cs typeface="Arial"/>
                      </a:endParaRPr>
                    </a:p>
                  </a:txBody>
                  <a:tcPr marL="7620" marR="7620" marT="7620" marB="0" anchor="ctr"/>
                </a:tc>
                <a:tc>
                  <a:txBody>
                    <a:bodyPr/>
                    <a:lstStyle/>
                    <a:p>
                      <a:pPr algn="ctr" fontAlgn="b"/>
                      <a:r>
                        <a:rPr lang="en-ZA" sz="1100" b="1" u="none" strike="noStrike">
                          <a:effectLst/>
                          <a:latin typeface="Arial"/>
                          <a:cs typeface="Arial"/>
                        </a:rPr>
                        <a:t>FY18</a:t>
                      </a:r>
                      <a:endParaRPr lang="en-ZA" sz="1100" b="1" i="0" u="none" strike="noStrike">
                        <a:solidFill>
                          <a:srgbClr val="000000"/>
                        </a:solidFill>
                        <a:effectLst/>
                        <a:latin typeface="Arial"/>
                        <a:cs typeface="Arial"/>
                      </a:endParaRPr>
                    </a:p>
                  </a:txBody>
                  <a:tcPr marL="7620" marR="7620" marT="7620" marB="0" anchor="b"/>
                </a:tc>
                <a:tc>
                  <a:txBody>
                    <a:bodyPr/>
                    <a:lstStyle/>
                    <a:p>
                      <a:pPr algn="ctr" fontAlgn="b"/>
                      <a:r>
                        <a:rPr lang="en-ZA" sz="1100" b="1" u="none" strike="noStrike">
                          <a:effectLst/>
                          <a:latin typeface="Arial"/>
                          <a:cs typeface="Arial"/>
                        </a:rPr>
                        <a:t>FY19</a:t>
                      </a:r>
                      <a:endParaRPr lang="en-ZA" sz="1100" b="1" i="0" u="none" strike="noStrike">
                        <a:solidFill>
                          <a:srgbClr val="000000"/>
                        </a:solidFill>
                        <a:effectLst/>
                        <a:latin typeface="Arial"/>
                        <a:cs typeface="Arial"/>
                      </a:endParaRPr>
                    </a:p>
                  </a:txBody>
                  <a:tcPr marL="7620" marR="7620" marT="7620" marB="0" anchor="b"/>
                </a:tc>
                <a:tc>
                  <a:txBody>
                    <a:bodyPr/>
                    <a:lstStyle/>
                    <a:p>
                      <a:pPr algn="ctr" fontAlgn="b"/>
                      <a:r>
                        <a:rPr lang="en-ZA" sz="1100" b="1" u="none" strike="noStrike">
                          <a:effectLst/>
                          <a:latin typeface="Arial"/>
                          <a:cs typeface="Arial"/>
                        </a:rPr>
                        <a:t>FY20</a:t>
                      </a:r>
                      <a:endParaRPr lang="en-ZA" sz="1100" b="1" i="0" u="none" strike="noStrike">
                        <a:solidFill>
                          <a:srgbClr val="000000"/>
                        </a:solidFill>
                        <a:effectLst/>
                        <a:latin typeface="Arial"/>
                        <a:cs typeface="Arial"/>
                      </a:endParaRPr>
                    </a:p>
                  </a:txBody>
                  <a:tcPr marL="7620" marR="7620" marT="7620" marB="0" anchor="b"/>
                </a:tc>
                <a:tc>
                  <a:txBody>
                    <a:bodyPr/>
                    <a:lstStyle/>
                    <a:p>
                      <a:pPr algn="ctr" fontAlgn="b"/>
                      <a:r>
                        <a:rPr lang="en-ZA" sz="1100" b="1" u="none" strike="noStrike">
                          <a:effectLst/>
                          <a:latin typeface="Arial"/>
                          <a:cs typeface="Arial"/>
                        </a:rPr>
                        <a:t>FY21</a:t>
                      </a:r>
                      <a:endParaRPr lang="en-ZA" sz="1100" b="1" i="0" u="none" strike="noStrike">
                        <a:solidFill>
                          <a:srgbClr val="000000"/>
                        </a:solidFill>
                        <a:effectLst/>
                        <a:latin typeface="Arial"/>
                        <a:cs typeface="Arial"/>
                      </a:endParaRPr>
                    </a:p>
                  </a:txBody>
                  <a:tcPr marL="7620" marR="7620" marT="7620" marB="0" anchor="b"/>
                </a:tc>
                <a:tc>
                  <a:txBody>
                    <a:bodyPr/>
                    <a:lstStyle/>
                    <a:p>
                      <a:pPr algn="ctr" fontAlgn="b"/>
                      <a:r>
                        <a:rPr lang="en-ZA" sz="1100" b="1" u="none" strike="noStrike">
                          <a:effectLst/>
                          <a:latin typeface="Arial"/>
                          <a:cs typeface="Arial"/>
                        </a:rPr>
                        <a:t>FY22</a:t>
                      </a:r>
                      <a:endParaRPr lang="en-ZA" sz="1100" b="1" i="0" u="none" strike="noStrike">
                        <a:solidFill>
                          <a:srgbClr val="000000"/>
                        </a:solidFill>
                        <a:effectLst/>
                        <a:latin typeface="Arial"/>
                        <a:cs typeface="Arial"/>
                      </a:endParaRPr>
                    </a:p>
                  </a:txBody>
                  <a:tcPr marL="7620" marR="7620" marT="7620" marB="0" anchor="b"/>
                </a:tc>
                <a:tc>
                  <a:txBody>
                    <a:bodyPr/>
                    <a:lstStyle/>
                    <a:p>
                      <a:pPr algn="ctr" fontAlgn="b"/>
                      <a:r>
                        <a:rPr lang="en-ZA" sz="1100" b="1" u="none" strike="noStrike">
                          <a:effectLst/>
                          <a:latin typeface="Arial"/>
                          <a:cs typeface="Arial"/>
                        </a:rPr>
                        <a:t>FY23</a:t>
                      </a:r>
                      <a:endParaRPr lang="en-ZA" sz="1100" b="1" i="0" u="none" strike="noStrike">
                        <a:solidFill>
                          <a:srgbClr val="000000"/>
                        </a:solidFill>
                        <a:effectLst/>
                        <a:latin typeface="Arial"/>
                        <a:cs typeface="Arial"/>
                      </a:endParaRPr>
                    </a:p>
                  </a:txBody>
                  <a:tcPr marL="7620" marR="7620" marT="7620" marB="0" anchor="b"/>
                </a:tc>
                <a:extLst>
                  <a:ext uri="{0D108BD9-81ED-4DB2-BD59-A6C34878D82A}">
                    <a16:rowId xmlns:a16="http://schemas.microsoft.com/office/drawing/2014/main" val="3276531389"/>
                  </a:ext>
                </a:extLst>
              </a:tr>
              <a:tr h="166417">
                <a:tc>
                  <a:txBody>
                    <a:bodyPr/>
                    <a:lstStyle/>
                    <a:p>
                      <a:pPr algn="l" fontAlgn="ctr"/>
                      <a:r>
                        <a:rPr lang="en-ZA" sz="1100" b="1" u="none" strike="noStrike">
                          <a:effectLst/>
                          <a:latin typeface="Arial"/>
                          <a:cs typeface="Arial"/>
                        </a:rPr>
                        <a:t>Total &lt;18yrs</a:t>
                      </a:r>
                      <a:endParaRPr lang="en-ZA" sz="1100" b="1" i="0" u="none" strike="noStrike">
                        <a:solidFill>
                          <a:srgbClr val="000000"/>
                        </a:solidFill>
                        <a:effectLst/>
                        <a:latin typeface="Arial"/>
                        <a:cs typeface="Arial"/>
                      </a:endParaRPr>
                    </a:p>
                  </a:txBody>
                  <a:tcPr marL="7620" marR="7620" marT="7620" marB="0" anchor="ctr"/>
                </a:tc>
                <a:tc>
                  <a:txBody>
                    <a:bodyPr/>
                    <a:lstStyle/>
                    <a:p>
                      <a:pPr algn="ctr" fontAlgn="t"/>
                      <a:r>
                        <a:rPr lang="en-ZA" sz="1100" u="none" strike="noStrike">
                          <a:effectLst/>
                          <a:latin typeface="Arial"/>
                          <a:cs typeface="Arial"/>
                        </a:rPr>
                        <a:t>12,4967</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155,307</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73,090</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93,144</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46,220</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24,292</a:t>
                      </a:r>
                      <a:endParaRPr lang="en-ZA" sz="1100" b="0" i="0" u="none" strike="noStrike">
                        <a:solidFill>
                          <a:srgbClr val="000000"/>
                        </a:solidFill>
                        <a:effectLst/>
                        <a:latin typeface="Arial"/>
                        <a:cs typeface="Arial"/>
                      </a:endParaRPr>
                    </a:p>
                  </a:txBody>
                  <a:tcPr marL="7620" marR="7620" marT="7620" marB="0"/>
                </a:tc>
                <a:extLst>
                  <a:ext uri="{0D108BD9-81ED-4DB2-BD59-A6C34878D82A}">
                    <a16:rowId xmlns:a16="http://schemas.microsoft.com/office/drawing/2014/main" val="2132185261"/>
                  </a:ext>
                </a:extLst>
              </a:tr>
              <a:tr h="206260">
                <a:tc>
                  <a:txBody>
                    <a:bodyPr/>
                    <a:lstStyle/>
                    <a:p>
                      <a:pPr algn="l" fontAlgn="ctr"/>
                      <a:r>
                        <a:rPr lang="en-GB" sz="1100" b="1" i="0" u="none" strike="noStrike">
                          <a:solidFill>
                            <a:srgbClr val="000000"/>
                          </a:solidFill>
                          <a:effectLst/>
                          <a:latin typeface="Arial"/>
                          <a:cs typeface="Arial"/>
                        </a:rPr>
                        <a:t>OVCY with known HIV status</a:t>
                      </a:r>
                    </a:p>
                  </a:txBody>
                  <a:tcPr marL="7620" marR="7620" marT="7620" marB="0" anchor="ctr"/>
                </a:tc>
                <a:tc>
                  <a:txBody>
                    <a:bodyPr/>
                    <a:lstStyle/>
                    <a:p>
                      <a:pPr algn="ctr" fontAlgn="t"/>
                      <a:r>
                        <a:rPr lang="en-ZA" sz="1100" u="none" strike="noStrike">
                          <a:effectLst/>
                          <a:latin typeface="Arial"/>
                          <a:cs typeface="Arial"/>
                        </a:rPr>
                        <a:t>13,900(11%)</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88,307(57%)</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69,051(94%)</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87,219(94%)</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44,600(96%)</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23,826(98%)</a:t>
                      </a:r>
                      <a:endParaRPr lang="en-ZA" sz="1100" b="0" i="0" u="none" strike="noStrike">
                        <a:solidFill>
                          <a:srgbClr val="000000"/>
                        </a:solidFill>
                        <a:effectLst/>
                        <a:latin typeface="Arial"/>
                        <a:cs typeface="Arial"/>
                      </a:endParaRPr>
                    </a:p>
                  </a:txBody>
                  <a:tcPr marL="7620" marR="7620" marT="7620" marB="0"/>
                </a:tc>
                <a:extLst>
                  <a:ext uri="{0D108BD9-81ED-4DB2-BD59-A6C34878D82A}">
                    <a16:rowId xmlns:a16="http://schemas.microsoft.com/office/drawing/2014/main" val="3728699534"/>
                  </a:ext>
                </a:extLst>
              </a:tr>
              <a:tr h="206260">
                <a:tc>
                  <a:txBody>
                    <a:bodyPr/>
                    <a:lstStyle/>
                    <a:p>
                      <a:pPr algn="l" fontAlgn="ctr"/>
                      <a:r>
                        <a:rPr lang="en-GB" sz="1100" b="1" i="0" u="none" strike="noStrike">
                          <a:solidFill>
                            <a:srgbClr val="000000"/>
                          </a:solidFill>
                          <a:effectLst/>
                          <a:latin typeface="Arial"/>
                          <a:cs typeface="Arial"/>
                        </a:rPr>
                        <a:t>OVCY with HIV positive status</a:t>
                      </a:r>
                    </a:p>
                  </a:txBody>
                  <a:tcPr marL="7620" marR="7620" marT="7620" marB="0" anchor="ctr"/>
                </a:tc>
                <a:tc>
                  <a:txBody>
                    <a:bodyPr/>
                    <a:lstStyle/>
                    <a:p>
                      <a:pPr algn="ctr" fontAlgn="t"/>
                      <a:r>
                        <a:rPr lang="en-ZA" sz="1100" u="none" strike="noStrike">
                          <a:effectLst/>
                          <a:latin typeface="Arial"/>
                          <a:cs typeface="Arial"/>
                        </a:rPr>
                        <a:t>739(5%)</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5,448(6%)</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8,975(13%)</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21,810(25%)</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16,437(36%)</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8,496(37%)</a:t>
                      </a:r>
                      <a:endParaRPr lang="en-ZA" sz="1100" b="0" i="0" u="none" strike="noStrike">
                        <a:solidFill>
                          <a:srgbClr val="000000"/>
                        </a:solidFill>
                        <a:effectLst/>
                        <a:latin typeface="Arial"/>
                        <a:cs typeface="Arial"/>
                      </a:endParaRPr>
                    </a:p>
                  </a:txBody>
                  <a:tcPr marL="7620" marR="7620" marT="7620" marB="0"/>
                </a:tc>
                <a:extLst>
                  <a:ext uri="{0D108BD9-81ED-4DB2-BD59-A6C34878D82A}">
                    <a16:rowId xmlns:a16="http://schemas.microsoft.com/office/drawing/2014/main" val="1495181853"/>
                  </a:ext>
                </a:extLst>
              </a:tr>
              <a:tr h="166417">
                <a:tc>
                  <a:txBody>
                    <a:bodyPr/>
                    <a:lstStyle/>
                    <a:p>
                      <a:pPr algn="l" fontAlgn="ctr"/>
                      <a:r>
                        <a:rPr lang="en-ZA" sz="1100" b="1" i="0" u="none" strike="noStrike">
                          <a:solidFill>
                            <a:srgbClr val="000000"/>
                          </a:solidFill>
                          <a:effectLst/>
                          <a:latin typeface="Arial"/>
                          <a:cs typeface="Arial"/>
                        </a:rPr>
                        <a:t>CALHIV on ART</a:t>
                      </a:r>
                    </a:p>
                  </a:txBody>
                  <a:tcPr marL="7620" marR="7620" marT="7620" marB="0" anchor="ctr"/>
                </a:tc>
                <a:tc>
                  <a:txBody>
                    <a:bodyPr/>
                    <a:lstStyle/>
                    <a:p>
                      <a:pPr algn="ctr" fontAlgn="t"/>
                      <a:r>
                        <a:rPr lang="en-ZA" sz="1050" u="none" strike="noStrike">
                          <a:effectLst/>
                          <a:latin typeface="Arial"/>
                          <a:cs typeface="Arial"/>
                        </a:rPr>
                        <a:t>628(85</a:t>
                      </a:r>
                      <a:r>
                        <a:rPr lang="en-ZA" sz="1100" u="none" strike="noStrike">
                          <a:effectLst/>
                          <a:latin typeface="Arial"/>
                          <a:cs typeface="Arial"/>
                        </a:rPr>
                        <a:t>%)</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5,448(100%)</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8,975(100%)</a:t>
                      </a:r>
                      <a:endParaRPr lang="en-ZA" sz="1100" b="0" i="0" u="none" strike="noStrike">
                        <a:solidFill>
                          <a:srgbClr val="000000"/>
                        </a:solidFill>
                        <a:effectLst/>
                        <a:latin typeface="Arial"/>
                        <a:cs typeface="Arial"/>
                      </a:endParaRPr>
                    </a:p>
                  </a:txBody>
                  <a:tcPr marL="7620" marR="7620" marT="7620" marB="0"/>
                </a:tc>
                <a:tc>
                  <a:txBody>
                    <a:bodyPr/>
                    <a:lstStyle/>
                    <a:p>
                      <a:pPr algn="l" fontAlgn="t"/>
                      <a:r>
                        <a:rPr lang="en-ZA" sz="1100" u="none" strike="noStrike">
                          <a:effectLst/>
                          <a:latin typeface="Arial"/>
                          <a:cs typeface="Arial"/>
                        </a:rPr>
                        <a:t>21,808(100%)</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16,437(100%)</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8,496(100%)</a:t>
                      </a:r>
                      <a:endParaRPr lang="en-ZA" sz="1100" b="0" i="0" u="none" strike="noStrike">
                        <a:solidFill>
                          <a:srgbClr val="000000"/>
                        </a:solidFill>
                        <a:effectLst/>
                        <a:latin typeface="Arial"/>
                        <a:cs typeface="Arial"/>
                      </a:endParaRPr>
                    </a:p>
                  </a:txBody>
                  <a:tcPr marL="7620" marR="7620" marT="7620" marB="0"/>
                </a:tc>
                <a:extLst>
                  <a:ext uri="{0D108BD9-81ED-4DB2-BD59-A6C34878D82A}">
                    <a16:rowId xmlns:a16="http://schemas.microsoft.com/office/drawing/2014/main" val="3048798480"/>
                  </a:ext>
                </a:extLst>
              </a:tr>
              <a:tr h="166417">
                <a:tc>
                  <a:txBody>
                    <a:bodyPr/>
                    <a:lstStyle/>
                    <a:p>
                      <a:pPr algn="l" fontAlgn="ctr"/>
                      <a:r>
                        <a:rPr lang="en-ZA" sz="1100" b="1" i="0" u="none" strike="noStrike">
                          <a:solidFill>
                            <a:srgbClr val="000000"/>
                          </a:solidFill>
                          <a:effectLst/>
                          <a:latin typeface="Arial"/>
                          <a:cs typeface="Arial"/>
                        </a:rPr>
                        <a:t>CALHIV with reported viral load</a:t>
                      </a:r>
                    </a:p>
                  </a:txBody>
                  <a:tcPr marL="7620" marR="7620" marT="7620" marB="0" anchor="ctr"/>
                </a:tc>
                <a:tc>
                  <a:txBody>
                    <a:bodyPr/>
                    <a:lstStyle/>
                    <a:p>
                      <a:pPr algn="ctr" fontAlgn="b"/>
                      <a:r>
                        <a:rPr lang="en-ZA" sz="1100" u="none" strike="noStrike">
                          <a:effectLst/>
                          <a:latin typeface="Arial"/>
                          <a:cs typeface="Arial"/>
                        </a:rPr>
                        <a:t>_ </a:t>
                      </a:r>
                      <a:endParaRPr lang="en-ZA" sz="1100" b="0" i="0" u="none" strike="noStrike">
                        <a:solidFill>
                          <a:srgbClr val="000000"/>
                        </a:solidFill>
                        <a:effectLst/>
                        <a:latin typeface="Arial"/>
                        <a:cs typeface="Arial"/>
                      </a:endParaRPr>
                    </a:p>
                  </a:txBody>
                  <a:tcPr marL="7620" marR="7620" marT="7620" marB="0" anchor="b"/>
                </a:tc>
                <a:tc>
                  <a:txBody>
                    <a:bodyPr/>
                    <a:lstStyle/>
                    <a:p>
                      <a:pPr algn="ctr" fontAlgn="b"/>
                      <a:r>
                        <a:rPr lang="en-ZA" sz="1100" u="none" strike="noStrike">
                          <a:effectLst/>
                          <a:latin typeface="Arial"/>
                          <a:cs typeface="Arial"/>
                        </a:rPr>
                        <a:t>_ </a:t>
                      </a:r>
                      <a:endParaRPr lang="en-ZA" sz="1100" b="0" i="0" u="none" strike="noStrike">
                        <a:solidFill>
                          <a:srgbClr val="000000"/>
                        </a:solidFill>
                        <a:effectLst/>
                        <a:latin typeface="Arial"/>
                        <a:cs typeface="Arial"/>
                      </a:endParaRPr>
                    </a:p>
                  </a:txBody>
                  <a:tcPr marL="7620" marR="7620" marT="7620" marB="0" anchor="b"/>
                </a:tc>
                <a:tc>
                  <a:txBody>
                    <a:bodyPr/>
                    <a:lstStyle/>
                    <a:p>
                      <a:pPr algn="ctr" fontAlgn="b"/>
                      <a:r>
                        <a:rPr lang="en-ZA" sz="1100" u="none" strike="noStrike">
                          <a:effectLst/>
                          <a:latin typeface="Arial"/>
                          <a:cs typeface="Arial"/>
                        </a:rPr>
                        <a:t>_ </a:t>
                      </a:r>
                      <a:endParaRPr lang="en-ZA" sz="1100" b="0" i="0" u="none" strike="noStrike">
                        <a:solidFill>
                          <a:srgbClr val="000000"/>
                        </a:solidFill>
                        <a:effectLst/>
                        <a:latin typeface="Arial"/>
                        <a:cs typeface="Arial"/>
                      </a:endParaRPr>
                    </a:p>
                  </a:txBody>
                  <a:tcPr marL="7620" marR="7620" marT="7620" marB="0" anchor="b"/>
                </a:tc>
                <a:tc>
                  <a:txBody>
                    <a:bodyPr/>
                    <a:lstStyle/>
                    <a:p>
                      <a:pPr algn="ctr" fontAlgn="b"/>
                      <a:r>
                        <a:rPr lang="en-ZA" sz="1100" b="0" i="0" u="none" strike="noStrike">
                          <a:solidFill>
                            <a:srgbClr val="000000"/>
                          </a:solidFill>
                          <a:effectLst/>
                          <a:latin typeface="Arial"/>
                          <a:cs typeface="Arial"/>
                        </a:rPr>
                        <a:t>_</a:t>
                      </a:r>
                    </a:p>
                  </a:txBody>
                  <a:tcPr marL="7620" marR="7620" marT="7620" marB="0" anchor="b"/>
                </a:tc>
                <a:tc>
                  <a:txBody>
                    <a:bodyPr/>
                    <a:lstStyle/>
                    <a:p>
                      <a:pPr algn="ctr" fontAlgn="t"/>
                      <a:r>
                        <a:rPr lang="en-ZA" sz="1100" u="none" strike="noStrike">
                          <a:effectLst/>
                          <a:latin typeface="Arial"/>
                          <a:cs typeface="Arial"/>
                        </a:rPr>
                        <a:t>11,660(71%)</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8,077(95% </a:t>
                      </a:r>
                      <a:endParaRPr lang="en-ZA"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614572683"/>
                  </a:ext>
                </a:extLst>
              </a:tr>
              <a:tr h="203197">
                <a:tc>
                  <a:txBody>
                    <a:bodyPr/>
                    <a:lstStyle/>
                    <a:p>
                      <a:pPr algn="l" fontAlgn="b"/>
                      <a:r>
                        <a:rPr lang="en-GB" sz="1100" b="1" i="0" u="none" strike="noStrike">
                          <a:solidFill>
                            <a:srgbClr val="000000"/>
                          </a:solidFill>
                          <a:effectLst/>
                          <a:latin typeface="Arial"/>
                          <a:cs typeface="Arial"/>
                        </a:rPr>
                        <a:t>CALHIV with suppressed VL</a:t>
                      </a:r>
                    </a:p>
                  </a:txBody>
                  <a:tcPr marL="7620" marR="7620" marT="7620" marB="0" anchor="b"/>
                </a:tc>
                <a:tc>
                  <a:txBody>
                    <a:bodyPr/>
                    <a:lstStyle/>
                    <a:p>
                      <a:pPr algn="ctr" fontAlgn="b"/>
                      <a:r>
                        <a:rPr lang="en-ZA" sz="1100" u="none" strike="noStrike">
                          <a:effectLst/>
                          <a:latin typeface="Arial"/>
                          <a:cs typeface="Arial"/>
                        </a:rPr>
                        <a:t>_ </a:t>
                      </a:r>
                      <a:endParaRPr lang="en-ZA" sz="1100" b="0" i="0" u="none" strike="noStrike">
                        <a:solidFill>
                          <a:srgbClr val="000000"/>
                        </a:solidFill>
                        <a:effectLst/>
                        <a:latin typeface="Arial"/>
                        <a:cs typeface="Arial"/>
                      </a:endParaRPr>
                    </a:p>
                  </a:txBody>
                  <a:tcPr marL="7620" marR="7620" marT="7620" marB="0" anchor="b"/>
                </a:tc>
                <a:tc>
                  <a:txBody>
                    <a:bodyPr/>
                    <a:lstStyle/>
                    <a:p>
                      <a:pPr algn="ctr" fontAlgn="b"/>
                      <a:r>
                        <a:rPr lang="en-ZA" sz="1100" u="none" strike="noStrike">
                          <a:effectLst/>
                          <a:latin typeface="Arial"/>
                          <a:cs typeface="Arial"/>
                        </a:rPr>
                        <a:t>_ </a:t>
                      </a:r>
                      <a:endParaRPr lang="en-ZA" sz="1100" b="0" i="0" u="none" strike="noStrike">
                        <a:solidFill>
                          <a:srgbClr val="000000"/>
                        </a:solidFill>
                        <a:effectLst/>
                        <a:latin typeface="Arial"/>
                        <a:cs typeface="Arial"/>
                      </a:endParaRPr>
                    </a:p>
                  </a:txBody>
                  <a:tcPr marL="7620" marR="7620" marT="7620" marB="0" anchor="b"/>
                </a:tc>
                <a:tc>
                  <a:txBody>
                    <a:bodyPr/>
                    <a:lstStyle/>
                    <a:p>
                      <a:pPr algn="ctr" fontAlgn="b"/>
                      <a:r>
                        <a:rPr lang="en-ZA" sz="1100" u="none" strike="noStrike">
                          <a:effectLst/>
                          <a:latin typeface="Arial"/>
                          <a:cs typeface="Arial"/>
                        </a:rPr>
                        <a:t>_ </a:t>
                      </a:r>
                      <a:endParaRPr lang="en-ZA" sz="1100" b="0" i="0" u="none" strike="noStrike">
                        <a:solidFill>
                          <a:srgbClr val="000000"/>
                        </a:solidFill>
                        <a:effectLst/>
                        <a:latin typeface="Arial"/>
                        <a:cs typeface="Arial"/>
                      </a:endParaRPr>
                    </a:p>
                  </a:txBody>
                  <a:tcPr marL="7620" marR="7620" marT="7620" marB="0" anchor="b"/>
                </a:tc>
                <a:tc>
                  <a:txBody>
                    <a:bodyPr/>
                    <a:lstStyle/>
                    <a:p>
                      <a:pPr algn="ctr" fontAlgn="b"/>
                      <a:r>
                        <a:rPr lang="en-ZA" sz="1100" b="0" i="0" u="none" strike="noStrike">
                          <a:solidFill>
                            <a:srgbClr val="000000"/>
                          </a:solidFill>
                          <a:effectLst/>
                          <a:latin typeface="Arial"/>
                          <a:cs typeface="Arial"/>
                        </a:rPr>
                        <a:t>_</a:t>
                      </a:r>
                    </a:p>
                  </a:txBody>
                  <a:tcPr marL="7620" marR="7620" marT="7620" marB="0" anchor="b"/>
                </a:tc>
                <a:tc>
                  <a:txBody>
                    <a:bodyPr/>
                    <a:lstStyle/>
                    <a:p>
                      <a:pPr algn="ctr" fontAlgn="t"/>
                      <a:r>
                        <a:rPr lang="en-ZA" sz="1100" u="none" strike="noStrike">
                          <a:effectLst/>
                          <a:latin typeface="Arial"/>
                          <a:cs typeface="Arial"/>
                        </a:rPr>
                        <a:t>9,587(81%)</a:t>
                      </a:r>
                      <a:endParaRPr lang="en-ZA" sz="1100" b="0" i="0" u="none" strike="noStrike">
                        <a:solidFill>
                          <a:srgbClr val="000000"/>
                        </a:solidFill>
                        <a:effectLst/>
                        <a:latin typeface="Arial"/>
                        <a:cs typeface="Arial"/>
                      </a:endParaRPr>
                    </a:p>
                  </a:txBody>
                  <a:tcPr marL="7620" marR="7620" marT="7620" marB="0"/>
                </a:tc>
                <a:tc>
                  <a:txBody>
                    <a:bodyPr/>
                    <a:lstStyle/>
                    <a:p>
                      <a:pPr algn="ctr" fontAlgn="t"/>
                      <a:r>
                        <a:rPr lang="en-ZA" sz="1100" u="none" strike="noStrike">
                          <a:effectLst/>
                          <a:latin typeface="Arial"/>
                          <a:cs typeface="Arial"/>
                        </a:rPr>
                        <a:t>6,661(82%)</a:t>
                      </a:r>
                      <a:endParaRPr lang="en-ZA" sz="1100" b="0" i="0" u="none" strike="noStrike">
                        <a:solidFill>
                          <a:srgbClr val="000000"/>
                        </a:solidFill>
                        <a:effectLst/>
                        <a:latin typeface="Arial"/>
                        <a:cs typeface="Arial"/>
                      </a:endParaRPr>
                    </a:p>
                  </a:txBody>
                  <a:tcPr marL="7620" marR="7620" marT="7620" marB="0"/>
                </a:tc>
                <a:extLst>
                  <a:ext uri="{0D108BD9-81ED-4DB2-BD59-A6C34878D82A}">
                    <a16:rowId xmlns:a16="http://schemas.microsoft.com/office/drawing/2014/main" val="3562655767"/>
                  </a:ext>
                </a:extLst>
              </a:tr>
              <a:tr h="166417">
                <a:tc>
                  <a:txBody>
                    <a:bodyPr/>
                    <a:lstStyle/>
                    <a:p>
                      <a:pPr algn="l" fontAlgn="b"/>
                      <a:endParaRPr lang="en-ZA" sz="11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endParaRPr lang="en-ZA"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endParaRPr lang="en-ZA"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endParaRPr lang="en-ZA"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b"/>
                      <a:endParaRPr lang="en-ZA"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ctr" fontAlgn="t"/>
                      <a:endParaRPr lang="en-ZA"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tc>
                  <a:txBody>
                    <a:bodyPr/>
                    <a:lstStyle/>
                    <a:p>
                      <a:pPr algn="ctr" fontAlgn="t"/>
                      <a:endParaRPr lang="en-ZA"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tc>
                <a:extLst>
                  <a:ext uri="{0D108BD9-81ED-4DB2-BD59-A6C34878D82A}">
                    <a16:rowId xmlns:a16="http://schemas.microsoft.com/office/drawing/2014/main" val="2028297083"/>
                  </a:ext>
                </a:extLst>
              </a:tr>
            </a:tbl>
          </a:graphicData>
        </a:graphic>
      </p:graphicFrame>
    </p:spTree>
    <p:extLst>
      <p:ext uri="{BB962C8B-B14F-4D97-AF65-F5344CB8AC3E}">
        <p14:creationId xmlns:p14="http://schemas.microsoft.com/office/powerpoint/2010/main" val="105918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8EE55CF-A89A-37F8-075C-AF7FD864866E}"/>
              </a:ext>
            </a:extLst>
          </p:cNvPr>
          <p:cNvPicPr>
            <a:picLocks noChangeAspect="1"/>
          </p:cNvPicPr>
          <p:nvPr/>
        </p:nvPicPr>
        <p:blipFill rotWithShape="1">
          <a:blip r:embed="rId3">
            <a:alphaModFix amt="33000"/>
          </a:blip>
          <a:srcRect t="7601"/>
          <a:stretch/>
        </p:blipFill>
        <p:spPr>
          <a:xfrm>
            <a:off x="-217299" y="-143691"/>
            <a:ext cx="12679305" cy="7123176"/>
          </a:xfrm>
          <a:prstGeom prst="rect">
            <a:avLst/>
          </a:prstGeom>
        </p:spPr>
      </p:pic>
      <p:sp>
        <p:nvSpPr>
          <p:cNvPr id="24" name="Rectangle 23">
            <a:extLst>
              <a:ext uri="{FF2B5EF4-FFF2-40B4-BE49-F238E27FC236}">
                <a16:creationId xmlns:a16="http://schemas.microsoft.com/office/drawing/2014/main" id="{82E26C2D-751A-C356-C4A9-DE28D06E0F1A}"/>
              </a:ext>
            </a:extLst>
          </p:cNvPr>
          <p:cNvSpPr/>
          <p:nvPr/>
        </p:nvSpPr>
        <p:spPr>
          <a:xfrm>
            <a:off x="-1" y="5803999"/>
            <a:ext cx="12192001" cy="964152"/>
          </a:xfrm>
          <a:prstGeom prst="rect">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1824C85-C8B4-AF47-5F60-EC39BE7749F0}"/>
              </a:ext>
            </a:extLst>
          </p:cNvPr>
          <p:cNvGrpSpPr/>
          <p:nvPr/>
        </p:nvGrpSpPr>
        <p:grpSpPr>
          <a:xfrm>
            <a:off x="5697035" y="197478"/>
            <a:ext cx="5809251" cy="5951842"/>
            <a:chOff x="5315114" y="197478"/>
            <a:chExt cx="6161071" cy="5951842"/>
          </a:xfrm>
        </p:grpSpPr>
        <p:sp>
          <p:nvSpPr>
            <p:cNvPr id="25" name="TextBox 24">
              <a:extLst>
                <a:ext uri="{FF2B5EF4-FFF2-40B4-BE49-F238E27FC236}">
                  <a16:creationId xmlns:a16="http://schemas.microsoft.com/office/drawing/2014/main" id="{895D9FAE-401E-E25A-C2A8-B296A7A2BCBF}"/>
                </a:ext>
              </a:extLst>
            </p:cNvPr>
            <p:cNvSpPr txBox="1"/>
            <p:nvPr/>
          </p:nvSpPr>
          <p:spPr>
            <a:xfrm>
              <a:off x="5315114" y="197478"/>
              <a:ext cx="4890682" cy="1614960"/>
            </a:xfrm>
            <a:prstGeom prst="rect">
              <a:avLst/>
            </a:prstGeom>
          </p:spPr>
          <p:txBody>
            <a:bodyPr vert="horz" lIns="91440" tIns="45720" rIns="91440" bIns="45720" rtlCol="0" anchor="t">
              <a:noAutofit/>
            </a:bodyPr>
            <a:lstStyle/>
            <a:p>
              <a:pPr>
                <a:spcBef>
                  <a:spcPct val="0"/>
                </a:spcBef>
                <a:defRPr/>
              </a:pPr>
              <a:r>
                <a:rPr lang="en-US" sz="4800" b="1">
                  <a:solidFill>
                    <a:srgbClr val="79AD45"/>
                  </a:solidFill>
                  <a:latin typeface="Arial" panose="020B0604020202020204" pitchFamily="34" charset="0"/>
                  <a:ea typeface="+mn-lt"/>
                  <a:cs typeface="Arial" panose="020B0604020202020204" pitchFamily="34" charset="0"/>
                </a:rPr>
                <a:t>Summary</a:t>
              </a:r>
            </a:p>
            <a:p>
              <a:pPr>
                <a:spcBef>
                  <a:spcPct val="0"/>
                </a:spcBef>
                <a:defRPr/>
              </a:pPr>
              <a:endParaRPr lang="en-US" sz="28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2BA6E3C-4BC4-CD20-9CDE-356946EAB1F7}"/>
                </a:ext>
              </a:extLst>
            </p:cNvPr>
            <p:cNvSpPr txBox="1"/>
            <p:nvPr/>
          </p:nvSpPr>
          <p:spPr>
            <a:xfrm>
              <a:off x="5498630" y="1316414"/>
              <a:ext cx="5977555" cy="4832906"/>
            </a:xfrm>
            <a:prstGeom prst="rect">
              <a:avLst/>
            </a:prstGeom>
          </p:spPr>
          <p:txBody>
            <a:bodyPr vert="horz" lIns="91440" tIns="45720" rIns="91440" bIns="45720" rtlCol="0" anchor="t">
              <a:normAutofit/>
            </a:bodyPr>
            <a:lstStyle/>
            <a:p>
              <a:pPr marL="285750" indent="-285750">
                <a:buFont typeface="Arial" panose="020B0604020202020204" pitchFamily="34" charset="0"/>
                <a:buChar char="•"/>
              </a:pPr>
              <a:r>
                <a:rPr lang="en-GB" kern="100">
                  <a:latin typeface="Georgia" panose="02040502050405020303" pitchFamily="18" charset="0"/>
                  <a:ea typeface="Calibri" panose="020F0502020204030204" pitchFamily="34" charset="0"/>
                  <a:cs typeface="Times New Roman"/>
                </a:rPr>
                <a:t>The Department of Social Development with the support of the GCBS programme embraced its role in the HIV space. </a:t>
              </a:r>
              <a:endParaRPr lang="en-GB" kern="100">
                <a:latin typeface="Georgia" panose="02040502050405020303" pitchFamily="18" charset="0"/>
                <a:ea typeface="Calibri" panose="020F0502020204030204" pitchFamily="34" charset="0"/>
                <a:cs typeface="Times New Roman" panose="02020603050405020304" pitchFamily="18" charset="0"/>
              </a:endParaRPr>
            </a:p>
            <a:p>
              <a:pPr marL="285750" indent="-285750">
                <a:spcBef>
                  <a:spcPts val="1500"/>
                </a:spcBef>
                <a:buFont typeface="Arial" panose="020B0604020202020204" pitchFamily="34" charset="0"/>
                <a:buChar char="•"/>
              </a:pPr>
              <a:r>
                <a:rPr lang="en-GB" kern="100">
                  <a:latin typeface="Georgia" panose="02040502050405020303" pitchFamily="18" charset="0"/>
                  <a:ea typeface="Calibri" panose="020F0502020204030204" pitchFamily="34" charset="0"/>
                  <a:cs typeface="Times New Roman"/>
                </a:rPr>
                <a:t>This change was demonstrated by the development of Guidelines for SSPs which provided support and mandate to provinces to focus on HIV prevention and support services for children and adolescents.</a:t>
              </a:r>
            </a:p>
            <a:p>
              <a:pPr marL="285750" indent="-285750">
                <a:spcBef>
                  <a:spcPts val="1500"/>
                </a:spcBef>
                <a:buFont typeface="Arial" panose="020B0604020202020204" pitchFamily="34" charset="0"/>
                <a:buChar char="•"/>
              </a:pPr>
              <a:r>
                <a:rPr lang="en-GB" kern="100">
                  <a:latin typeface="Georgia" panose="02040502050405020303" pitchFamily="18" charset="0"/>
                  <a:ea typeface="Calibri" panose="020F0502020204030204" pitchFamily="34" charset="0"/>
                  <a:cs typeface="Times New Roman"/>
                </a:rPr>
                <a:t>Data presented indicate a systems change approach adopted by the Department and this data would not be available if the guidelines were not implemented.</a:t>
              </a:r>
            </a:p>
            <a:p>
              <a:pPr marL="285750" indent="-285750">
                <a:spcBef>
                  <a:spcPts val="1500"/>
                </a:spcBef>
                <a:buFont typeface="Arial" panose="020B0604020202020204" pitchFamily="34" charset="0"/>
                <a:buChar char="•"/>
              </a:pPr>
              <a:r>
                <a:rPr lang="en-GB" kern="100">
                  <a:latin typeface="Georgia" panose="02040502050405020303" pitchFamily="18" charset="0"/>
                  <a:ea typeface="Calibri" panose="020F0502020204030204" pitchFamily="34" charset="0"/>
                  <a:cs typeface="Times New Roman"/>
                </a:rPr>
                <a:t>The use of data informed interventions leading to partnering with clinical partners for successful case finding and linkages towards viral suppression.</a:t>
              </a:r>
            </a:p>
          </p:txBody>
        </p:sp>
      </p:grpSp>
      <p:grpSp>
        <p:nvGrpSpPr>
          <p:cNvPr id="40" name="Group 39">
            <a:extLst>
              <a:ext uri="{FF2B5EF4-FFF2-40B4-BE49-F238E27FC236}">
                <a16:creationId xmlns:a16="http://schemas.microsoft.com/office/drawing/2014/main" id="{C8BA873D-8150-4045-569F-EF8D70FEA9C0}"/>
              </a:ext>
            </a:extLst>
          </p:cNvPr>
          <p:cNvGrpSpPr/>
          <p:nvPr/>
        </p:nvGrpSpPr>
        <p:grpSpPr>
          <a:xfrm>
            <a:off x="397498" y="5755583"/>
            <a:ext cx="11397003" cy="1060985"/>
            <a:chOff x="526286" y="5742520"/>
            <a:chExt cx="11397003" cy="1060985"/>
          </a:xfrm>
        </p:grpSpPr>
        <p:pic>
          <p:nvPicPr>
            <p:cNvPr id="28" name="Picture 27">
              <a:extLst>
                <a:ext uri="{FF2B5EF4-FFF2-40B4-BE49-F238E27FC236}">
                  <a16:creationId xmlns:a16="http://schemas.microsoft.com/office/drawing/2014/main" id="{DF5516A1-3D22-C302-07E4-32ED770A8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286" y="5914572"/>
              <a:ext cx="1844342" cy="716881"/>
            </a:xfrm>
            <a:prstGeom prst="rect">
              <a:avLst/>
            </a:prstGeom>
          </p:spPr>
        </p:pic>
        <p:pic>
          <p:nvPicPr>
            <p:cNvPr id="30" name="Picture 29">
              <a:extLst>
                <a:ext uri="{FF2B5EF4-FFF2-40B4-BE49-F238E27FC236}">
                  <a16:creationId xmlns:a16="http://schemas.microsoft.com/office/drawing/2014/main" id="{8D312A36-64CC-B92C-4C5E-2C28B90D1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8374" y="5908818"/>
              <a:ext cx="1294915" cy="728389"/>
            </a:xfrm>
            <a:prstGeom prst="rect">
              <a:avLst/>
            </a:prstGeom>
          </p:spPr>
        </p:pic>
        <p:pic>
          <p:nvPicPr>
            <p:cNvPr id="32" name="Picture 31">
              <a:extLst>
                <a:ext uri="{FF2B5EF4-FFF2-40B4-BE49-F238E27FC236}">
                  <a16:creationId xmlns:a16="http://schemas.microsoft.com/office/drawing/2014/main" id="{7380E997-985D-992A-CA26-29EAA595E8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5917" y="5742520"/>
              <a:ext cx="1240205" cy="1060985"/>
            </a:xfrm>
            <a:prstGeom prst="rect">
              <a:avLst/>
            </a:prstGeom>
          </p:spPr>
        </p:pic>
      </p:grpSp>
      <p:sp>
        <p:nvSpPr>
          <p:cNvPr id="39" name="TextBox 38">
            <a:extLst>
              <a:ext uri="{FF2B5EF4-FFF2-40B4-BE49-F238E27FC236}">
                <a16:creationId xmlns:a16="http://schemas.microsoft.com/office/drawing/2014/main" id="{9BB508D3-2CCC-544E-DFA1-E2C914A08AE4}"/>
              </a:ext>
            </a:extLst>
          </p:cNvPr>
          <p:cNvSpPr txBox="1"/>
          <p:nvPr/>
        </p:nvSpPr>
        <p:spPr>
          <a:xfrm>
            <a:off x="13219611" y="-378823"/>
            <a:ext cx="184731" cy="369332"/>
          </a:xfrm>
          <a:prstGeom prst="rect">
            <a:avLst/>
          </a:prstGeom>
          <a:noFill/>
        </p:spPr>
        <p:txBody>
          <a:bodyPr wrap="none" rtlCol="0">
            <a:spAutoFit/>
          </a:bodyPr>
          <a:lstStyle/>
          <a:p>
            <a:endParaRPr lang="en-US"/>
          </a:p>
        </p:txBody>
      </p:sp>
      <p:grpSp>
        <p:nvGrpSpPr>
          <p:cNvPr id="2" name="Group 1">
            <a:extLst>
              <a:ext uri="{FF2B5EF4-FFF2-40B4-BE49-F238E27FC236}">
                <a16:creationId xmlns:a16="http://schemas.microsoft.com/office/drawing/2014/main" id="{3E0267A2-2158-66ED-A701-B2D2E8E7005F}"/>
              </a:ext>
            </a:extLst>
          </p:cNvPr>
          <p:cNvGrpSpPr/>
          <p:nvPr/>
        </p:nvGrpSpPr>
        <p:grpSpPr>
          <a:xfrm>
            <a:off x="209751" y="226971"/>
            <a:ext cx="4807665" cy="4980916"/>
            <a:chOff x="838680" y="226971"/>
            <a:chExt cx="5201044" cy="5388470"/>
          </a:xfrm>
        </p:grpSpPr>
        <p:grpSp>
          <p:nvGrpSpPr>
            <p:cNvPr id="37" name="Group 36">
              <a:extLst>
                <a:ext uri="{FF2B5EF4-FFF2-40B4-BE49-F238E27FC236}">
                  <a16:creationId xmlns:a16="http://schemas.microsoft.com/office/drawing/2014/main" id="{BFE65B2D-135F-AC1B-E9F4-B1B141136906}"/>
                </a:ext>
              </a:extLst>
            </p:cNvPr>
            <p:cNvGrpSpPr/>
            <p:nvPr/>
          </p:nvGrpSpPr>
          <p:grpSpPr>
            <a:xfrm>
              <a:off x="849365" y="696080"/>
              <a:ext cx="5190359" cy="4919361"/>
              <a:chOff x="849365" y="808366"/>
              <a:chExt cx="5360678" cy="5080786"/>
            </a:xfrm>
          </p:grpSpPr>
          <p:pic>
            <p:nvPicPr>
              <p:cNvPr id="10" name="Picture 9">
                <a:extLst>
                  <a:ext uri="{FF2B5EF4-FFF2-40B4-BE49-F238E27FC236}">
                    <a16:creationId xmlns:a16="http://schemas.microsoft.com/office/drawing/2014/main" id="{D1EED783-12BC-864E-3A74-6B8780172938}"/>
                  </a:ext>
                </a:extLst>
              </p:cNvPr>
              <p:cNvPicPr>
                <a:picLocks noChangeAspect="1"/>
              </p:cNvPicPr>
              <p:nvPr/>
            </p:nvPicPr>
            <p:blipFill>
              <a:blip r:embed="rId7"/>
              <a:stretch>
                <a:fillRect/>
              </a:stretch>
            </p:blipFill>
            <p:spPr>
              <a:xfrm>
                <a:off x="5576398" y="3892572"/>
                <a:ext cx="310749" cy="310749"/>
              </a:xfrm>
              <a:prstGeom prst="rect">
                <a:avLst/>
              </a:prstGeom>
            </p:spPr>
          </p:pic>
          <p:pic>
            <p:nvPicPr>
              <p:cNvPr id="12" name="Picture 11">
                <a:extLst>
                  <a:ext uri="{FF2B5EF4-FFF2-40B4-BE49-F238E27FC236}">
                    <a16:creationId xmlns:a16="http://schemas.microsoft.com/office/drawing/2014/main" id="{5CAF852D-5DF3-27DA-6A94-FD2C471B47C0}"/>
                  </a:ext>
                </a:extLst>
              </p:cNvPr>
              <p:cNvPicPr>
                <a:picLocks noChangeAspect="1"/>
              </p:cNvPicPr>
              <p:nvPr/>
            </p:nvPicPr>
            <p:blipFill>
              <a:blip r:embed="rId8"/>
              <a:stretch>
                <a:fillRect/>
              </a:stretch>
            </p:blipFill>
            <p:spPr>
              <a:xfrm>
                <a:off x="2852723" y="1297244"/>
                <a:ext cx="322896" cy="322896"/>
              </a:xfrm>
              <a:prstGeom prst="rect">
                <a:avLst/>
              </a:prstGeom>
            </p:spPr>
          </p:pic>
          <p:pic>
            <p:nvPicPr>
              <p:cNvPr id="18" name="Picture 17">
                <a:extLst>
                  <a:ext uri="{FF2B5EF4-FFF2-40B4-BE49-F238E27FC236}">
                    <a16:creationId xmlns:a16="http://schemas.microsoft.com/office/drawing/2014/main" id="{DDE5CB5F-46AB-1546-2C2E-8FEFD040D048}"/>
                  </a:ext>
                </a:extLst>
              </p:cNvPr>
              <p:cNvPicPr>
                <a:picLocks noChangeAspect="1"/>
              </p:cNvPicPr>
              <p:nvPr/>
            </p:nvPicPr>
            <p:blipFill>
              <a:blip r:embed="rId9"/>
              <a:stretch>
                <a:fillRect/>
              </a:stretch>
            </p:blipFill>
            <p:spPr>
              <a:xfrm>
                <a:off x="5887147" y="4203321"/>
                <a:ext cx="322896" cy="322896"/>
              </a:xfrm>
              <a:prstGeom prst="rect">
                <a:avLst/>
              </a:prstGeom>
            </p:spPr>
          </p:pic>
          <p:pic>
            <p:nvPicPr>
              <p:cNvPr id="19" name="Picture 18">
                <a:extLst>
                  <a:ext uri="{FF2B5EF4-FFF2-40B4-BE49-F238E27FC236}">
                    <a16:creationId xmlns:a16="http://schemas.microsoft.com/office/drawing/2014/main" id="{59B9EC8E-2B23-2CF3-EEF8-4902E4BB1612}"/>
                  </a:ext>
                </a:extLst>
              </p:cNvPr>
              <p:cNvPicPr>
                <a:picLocks noChangeAspect="1"/>
              </p:cNvPicPr>
              <p:nvPr/>
            </p:nvPicPr>
            <p:blipFill>
              <a:blip r:embed="rId10"/>
              <a:stretch>
                <a:fillRect/>
              </a:stretch>
            </p:blipFill>
            <p:spPr>
              <a:xfrm>
                <a:off x="2852723" y="916115"/>
                <a:ext cx="322896" cy="322896"/>
              </a:xfrm>
              <a:prstGeom prst="rect">
                <a:avLst/>
              </a:prstGeom>
            </p:spPr>
          </p:pic>
          <p:pic>
            <p:nvPicPr>
              <p:cNvPr id="20" name="Picture 19">
                <a:extLst>
                  <a:ext uri="{FF2B5EF4-FFF2-40B4-BE49-F238E27FC236}">
                    <a16:creationId xmlns:a16="http://schemas.microsoft.com/office/drawing/2014/main" id="{512516BD-0BAC-E5D0-01E0-C97E4F39AE49}"/>
                  </a:ext>
                </a:extLst>
              </p:cNvPr>
              <p:cNvPicPr>
                <a:picLocks noChangeAspect="1"/>
              </p:cNvPicPr>
              <p:nvPr/>
            </p:nvPicPr>
            <p:blipFill>
              <a:blip r:embed="rId11"/>
              <a:stretch>
                <a:fillRect/>
              </a:stretch>
            </p:blipFill>
            <p:spPr>
              <a:xfrm>
                <a:off x="2374510" y="808366"/>
                <a:ext cx="430645" cy="430645"/>
              </a:xfrm>
              <a:prstGeom prst="rect">
                <a:avLst/>
              </a:prstGeom>
            </p:spPr>
          </p:pic>
          <p:pic>
            <p:nvPicPr>
              <p:cNvPr id="22" name="Picture 21">
                <a:extLst>
                  <a:ext uri="{FF2B5EF4-FFF2-40B4-BE49-F238E27FC236}">
                    <a16:creationId xmlns:a16="http://schemas.microsoft.com/office/drawing/2014/main" id="{AFF91E23-0B45-5BC0-8AA2-4AC26F440C68}"/>
                  </a:ext>
                </a:extLst>
              </p:cNvPr>
              <p:cNvPicPr>
                <a:picLocks noChangeAspect="1"/>
              </p:cNvPicPr>
              <p:nvPr/>
            </p:nvPicPr>
            <p:blipFill>
              <a:blip r:embed="rId12"/>
              <a:stretch>
                <a:fillRect/>
              </a:stretch>
            </p:blipFill>
            <p:spPr>
              <a:xfrm flipH="1">
                <a:off x="849365" y="5566256"/>
                <a:ext cx="322896" cy="322896"/>
              </a:xfrm>
              <a:prstGeom prst="rect">
                <a:avLst/>
              </a:prstGeom>
            </p:spPr>
          </p:pic>
        </p:grpSp>
        <p:grpSp>
          <p:nvGrpSpPr>
            <p:cNvPr id="44" name="Group 43">
              <a:extLst>
                <a:ext uri="{FF2B5EF4-FFF2-40B4-BE49-F238E27FC236}">
                  <a16:creationId xmlns:a16="http://schemas.microsoft.com/office/drawing/2014/main" id="{3DC55CBA-8F27-F4C8-03CD-08488D6D6063}"/>
                </a:ext>
              </a:extLst>
            </p:cNvPr>
            <p:cNvGrpSpPr/>
            <p:nvPr/>
          </p:nvGrpSpPr>
          <p:grpSpPr>
            <a:xfrm>
              <a:off x="838680" y="226971"/>
              <a:ext cx="1192790" cy="1192790"/>
              <a:chOff x="1021337" y="112308"/>
              <a:chExt cx="1555607" cy="1555607"/>
            </a:xfrm>
          </p:grpSpPr>
          <p:pic>
            <p:nvPicPr>
              <p:cNvPr id="43" name="Picture 42">
                <a:extLst>
                  <a:ext uri="{FF2B5EF4-FFF2-40B4-BE49-F238E27FC236}">
                    <a16:creationId xmlns:a16="http://schemas.microsoft.com/office/drawing/2014/main" id="{6DE0F279-BACB-48EB-04A8-3DD7EC14C13D}"/>
                  </a:ext>
                </a:extLst>
              </p:cNvPr>
              <p:cNvPicPr>
                <a:picLocks noChangeAspect="1"/>
              </p:cNvPicPr>
              <p:nvPr/>
            </p:nvPicPr>
            <p:blipFill>
              <a:blip r:embed="rId13"/>
              <a:stretch>
                <a:fillRect/>
              </a:stretch>
            </p:blipFill>
            <p:spPr>
              <a:xfrm>
                <a:off x="1021337" y="112308"/>
                <a:ext cx="1555607" cy="1555607"/>
              </a:xfrm>
              <a:prstGeom prst="rect">
                <a:avLst/>
              </a:prstGeom>
            </p:spPr>
          </p:pic>
          <p:grpSp>
            <p:nvGrpSpPr>
              <p:cNvPr id="36" name="Group 35">
                <a:extLst>
                  <a:ext uri="{FF2B5EF4-FFF2-40B4-BE49-F238E27FC236}">
                    <a16:creationId xmlns:a16="http://schemas.microsoft.com/office/drawing/2014/main" id="{F6A5179C-B9FA-6331-DF86-40DF5005B7B2}"/>
                  </a:ext>
                </a:extLst>
              </p:cNvPr>
              <p:cNvGrpSpPr/>
              <p:nvPr/>
            </p:nvGrpSpPr>
            <p:grpSpPr>
              <a:xfrm>
                <a:off x="1169610" y="395971"/>
                <a:ext cx="1259060" cy="988280"/>
                <a:chOff x="404174" y="275133"/>
                <a:chExt cx="1259060" cy="988280"/>
              </a:xfrm>
              <a:solidFill>
                <a:schemeClr val="bg1"/>
              </a:solidFill>
            </p:grpSpPr>
            <p:pic>
              <p:nvPicPr>
                <p:cNvPr id="34" name="Picture 33" descr="gcbs powerpoint mosiacs.BMP">
                  <a:extLst>
                    <a:ext uri="{FF2B5EF4-FFF2-40B4-BE49-F238E27FC236}">
                      <a16:creationId xmlns:a16="http://schemas.microsoft.com/office/drawing/2014/main" id="{62C2C07D-61B9-E5B9-4B41-8DA24E08FDE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flipV="1">
                  <a:off x="404174" y="275133"/>
                  <a:ext cx="962474" cy="988280"/>
                </a:xfrm>
                <a:prstGeom prst="rect">
                  <a:avLst/>
                </a:prstGeom>
                <a:grpFill/>
              </p:spPr>
            </p:pic>
            <p:pic>
              <p:nvPicPr>
                <p:cNvPr id="35" name="Picture 34" descr="gcbs logo.BMP">
                  <a:extLst>
                    <a:ext uri="{FF2B5EF4-FFF2-40B4-BE49-F238E27FC236}">
                      <a16:creationId xmlns:a16="http://schemas.microsoft.com/office/drawing/2014/main" id="{D0F72F56-3698-445A-E5BF-8609968F16D1}"/>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9760" y="790608"/>
                  <a:ext cx="673474" cy="365367"/>
                </a:xfrm>
                <a:prstGeom prst="rect">
                  <a:avLst/>
                </a:prstGeom>
                <a:grpFill/>
              </p:spPr>
            </p:pic>
          </p:grpSp>
        </p:grpSp>
      </p:grpSp>
      <p:sp>
        <p:nvSpPr>
          <p:cNvPr id="45" name="TextBox 44">
            <a:extLst>
              <a:ext uri="{FF2B5EF4-FFF2-40B4-BE49-F238E27FC236}">
                <a16:creationId xmlns:a16="http://schemas.microsoft.com/office/drawing/2014/main" id="{27D8215D-DD27-DE2D-8C19-983374776069}"/>
              </a:ext>
            </a:extLst>
          </p:cNvPr>
          <p:cNvSpPr txBox="1"/>
          <p:nvPr/>
        </p:nvSpPr>
        <p:spPr>
          <a:xfrm>
            <a:off x="339478" y="-377806"/>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BBFA3264-1CE5-1941-D338-36C3DEDD632A}"/>
              </a:ext>
            </a:extLst>
          </p:cNvPr>
          <p:cNvPicPr>
            <a:picLocks noChangeAspect="1"/>
          </p:cNvPicPr>
          <p:nvPr/>
        </p:nvPicPr>
        <p:blipFill>
          <a:blip r:embed="rId16"/>
          <a:stretch>
            <a:fillRect/>
          </a:stretch>
        </p:blipFill>
        <p:spPr>
          <a:xfrm>
            <a:off x="678634" y="228474"/>
            <a:ext cx="4913320" cy="4935806"/>
          </a:xfrm>
          <a:prstGeom prst="rect">
            <a:avLst/>
          </a:prstGeom>
        </p:spPr>
      </p:pic>
    </p:spTree>
    <p:extLst>
      <p:ext uri="{BB962C8B-B14F-4D97-AF65-F5344CB8AC3E}">
        <p14:creationId xmlns:p14="http://schemas.microsoft.com/office/powerpoint/2010/main" val="1091777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5FF507-27FD-1ED7-E1E8-A34D2000C299}"/>
              </a:ext>
            </a:extLst>
          </p:cNvPr>
          <p:cNvPicPr>
            <a:picLocks noChangeAspect="1"/>
          </p:cNvPicPr>
          <p:nvPr/>
        </p:nvPicPr>
        <p:blipFill rotWithShape="1">
          <a:blip r:embed="rId3">
            <a:alphaModFix amt="99000"/>
          </a:blip>
          <a:srcRect t="7601"/>
          <a:stretch/>
        </p:blipFill>
        <p:spPr>
          <a:xfrm>
            <a:off x="-217299" y="-143691"/>
            <a:ext cx="12679305" cy="7123176"/>
          </a:xfrm>
          <a:prstGeom prst="rect">
            <a:avLst/>
          </a:prstGeom>
        </p:spPr>
      </p:pic>
      <p:sp>
        <p:nvSpPr>
          <p:cNvPr id="2" name="Title 1">
            <a:extLst>
              <a:ext uri="{FF2B5EF4-FFF2-40B4-BE49-F238E27FC236}">
                <a16:creationId xmlns:a16="http://schemas.microsoft.com/office/drawing/2014/main" id="{96C49E1E-5375-5F1B-D75C-20B58B0B7E20}"/>
              </a:ext>
            </a:extLst>
          </p:cNvPr>
          <p:cNvSpPr>
            <a:spLocks noGrp="1"/>
          </p:cNvSpPr>
          <p:nvPr>
            <p:ph type="title"/>
          </p:nvPr>
        </p:nvSpPr>
        <p:spPr/>
        <p:txBody>
          <a:bodyPr/>
          <a:lstStyle/>
          <a:p>
            <a:r>
              <a:rPr lang="en-US" b="1" dirty="0">
                <a:solidFill>
                  <a:srgbClr val="86AC3E"/>
                </a:solidFill>
                <a:latin typeface="Arial" panose="020B0604020202020204" pitchFamily="34" charset="0"/>
                <a:cs typeface="Arial" panose="020B0604020202020204" pitchFamily="34" charset="0"/>
              </a:rPr>
              <a:t>Closing remarks </a:t>
            </a:r>
            <a:br>
              <a:rPr lang="en-US" b="1" dirty="0">
                <a:solidFill>
                  <a:srgbClr val="86AC3E"/>
                </a:solidFill>
                <a:latin typeface="Arial" panose="020B0604020202020204" pitchFamily="34" charset="0"/>
                <a:cs typeface="Arial" panose="020B0604020202020204" pitchFamily="34" charset="0"/>
              </a:rPr>
            </a:br>
            <a:r>
              <a:rPr lang="en-US" b="1" dirty="0">
                <a:solidFill>
                  <a:srgbClr val="86AC3E"/>
                </a:solidFill>
                <a:latin typeface="Arial" panose="020B0604020202020204" pitchFamily="34" charset="0"/>
                <a:cs typeface="Arial" panose="020B0604020202020204" pitchFamily="34" charset="0"/>
              </a:rPr>
              <a:t>Thank you</a:t>
            </a:r>
          </a:p>
        </p:txBody>
      </p:sp>
      <p:pic>
        <p:nvPicPr>
          <p:cNvPr id="10" name="Picture 9">
            <a:extLst>
              <a:ext uri="{FF2B5EF4-FFF2-40B4-BE49-F238E27FC236}">
                <a16:creationId xmlns:a16="http://schemas.microsoft.com/office/drawing/2014/main" id="{C7FD4F01-0702-E677-CFDC-8F7B922446C9}"/>
              </a:ext>
            </a:extLst>
          </p:cNvPr>
          <p:cNvPicPr>
            <a:picLocks noChangeAspect="1"/>
          </p:cNvPicPr>
          <p:nvPr/>
        </p:nvPicPr>
        <p:blipFill>
          <a:blip r:embed="rId4"/>
          <a:stretch>
            <a:fillRect/>
          </a:stretch>
        </p:blipFill>
        <p:spPr>
          <a:xfrm>
            <a:off x="6573406" y="63736"/>
            <a:ext cx="5267446" cy="5532837"/>
          </a:xfrm>
          <a:prstGeom prst="rect">
            <a:avLst/>
          </a:prstGeom>
        </p:spPr>
      </p:pic>
      <p:sp>
        <p:nvSpPr>
          <p:cNvPr id="12" name="Round Diagonal Corner Rectangle 11">
            <a:extLst>
              <a:ext uri="{FF2B5EF4-FFF2-40B4-BE49-F238E27FC236}">
                <a16:creationId xmlns:a16="http://schemas.microsoft.com/office/drawing/2014/main" id="{F791E6ED-1E79-AD90-DE7B-623991249EF3}"/>
              </a:ext>
            </a:extLst>
          </p:cNvPr>
          <p:cNvSpPr/>
          <p:nvPr/>
        </p:nvSpPr>
        <p:spPr>
          <a:xfrm>
            <a:off x="6526658" y="2138344"/>
            <a:ext cx="378290" cy="392139"/>
          </a:xfrm>
          <a:prstGeom prst="round2DiagRect">
            <a:avLst/>
          </a:prstGeom>
          <a:solidFill>
            <a:srgbClr val="CB43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15" name="Round Diagonal Corner Rectangle 14">
            <a:extLst>
              <a:ext uri="{FF2B5EF4-FFF2-40B4-BE49-F238E27FC236}">
                <a16:creationId xmlns:a16="http://schemas.microsoft.com/office/drawing/2014/main" id="{BE12BB99-B911-6AAD-B8EE-C91CE061C6A2}"/>
              </a:ext>
            </a:extLst>
          </p:cNvPr>
          <p:cNvSpPr/>
          <p:nvPr/>
        </p:nvSpPr>
        <p:spPr>
          <a:xfrm>
            <a:off x="11347251" y="3071790"/>
            <a:ext cx="378290" cy="392139"/>
          </a:xfrm>
          <a:prstGeom prst="round2DiagRect">
            <a:avLst/>
          </a:prstGeom>
          <a:solidFill>
            <a:srgbClr val="E78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16" name="Round Diagonal Corner Rectangle 15">
            <a:extLst>
              <a:ext uri="{FF2B5EF4-FFF2-40B4-BE49-F238E27FC236}">
                <a16:creationId xmlns:a16="http://schemas.microsoft.com/office/drawing/2014/main" id="{0835AA50-1160-FEB2-2360-10A93C6ADD40}"/>
              </a:ext>
            </a:extLst>
          </p:cNvPr>
          <p:cNvSpPr/>
          <p:nvPr/>
        </p:nvSpPr>
        <p:spPr>
          <a:xfrm>
            <a:off x="6550399" y="4630767"/>
            <a:ext cx="378290" cy="392139"/>
          </a:xfrm>
          <a:prstGeom prst="round2DiagRect">
            <a:avLst/>
          </a:prstGeom>
          <a:solidFill>
            <a:srgbClr val="86A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FC234DF-8AD5-3DF0-1312-D3312C8AB575}"/>
              </a:ext>
            </a:extLst>
          </p:cNvPr>
          <p:cNvSpPr/>
          <p:nvPr/>
        </p:nvSpPr>
        <p:spPr>
          <a:xfrm>
            <a:off x="-1" y="5803999"/>
            <a:ext cx="12192001" cy="964152"/>
          </a:xfrm>
          <a:prstGeom prst="rect">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B3FA860-7292-BB9A-3CAD-4BBA90943D12}"/>
              </a:ext>
            </a:extLst>
          </p:cNvPr>
          <p:cNvGrpSpPr/>
          <p:nvPr/>
        </p:nvGrpSpPr>
        <p:grpSpPr>
          <a:xfrm>
            <a:off x="397498" y="5755583"/>
            <a:ext cx="11397003" cy="1060985"/>
            <a:chOff x="526286" y="5742520"/>
            <a:chExt cx="11397003" cy="1060985"/>
          </a:xfrm>
        </p:grpSpPr>
        <p:pic>
          <p:nvPicPr>
            <p:cNvPr id="26" name="Picture 25">
              <a:extLst>
                <a:ext uri="{FF2B5EF4-FFF2-40B4-BE49-F238E27FC236}">
                  <a16:creationId xmlns:a16="http://schemas.microsoft.com/office/drawing/2014/main" id="{949F9BB6-8E77-C8D7-5102-C1B463BE6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86" y="5914572"/>
              <a:ext cx="1844342" cy="716881"/>
            </a:xfrm>
            <a:prstGeom prst="rect">
              <a:avLst/>
            </a:prstGeom>
          </p:spPr>
        </p:pic>
        <p:pic>
          <p:nvPicPr>
            <p:cNvPr id="27" name="Picture 26">
              <a:extLst>
                <a:ext uri="{FF2B5EF4-FFF2-40B4-BE49-F238E27FC236}">
                  <a16:creationId xmlns:a16="http://schemas.microsoft.com/office/drawing/2014/main" id="{2EFD3090-0A39-36A4-951A-2DAAD4EB6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8374" y="5908818"/>
              <a:ext cx="1294915" cy="728389"/>
            </a:xfrm>
            <a:prstGeom prst="rect">
              <a:avLst/>
            </a:prstGeom>
          </p:spPr>
        </p:pic>
        <p:pic>
          <p:nvPicPr>
            <p:cNvPr id="28" name="Picture 27">
              <a:extLst>
                <a:ext uri="{FF2B5EF4-FFF2-40B4-BE49-F238E27FC236}">
                  <a16:creationId xmlns:a16="http://schemas.microsoft.com/office/drawing/2014/main" id="{B1E4C949-FFCB-9EB3-F7C3-FC6CC87298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917" y="5742520"/>
              <a:ext cx="1240205" cy="1060985"/>
            </a:xfrm>
            <a:prstGeom prst="rect">
              <a:avLst/>
            </a:prstGeom>
          </p:spPr>
        </p:pic>
      </p:grpSp>
      <p:grpSp>
        <p:nvGrpSpPr>
          <p:cNvPr id="23" name="Group 22">
            <a:extLst>
              <a:ext uri="{FF2B5EF4-FFF2-40B4-BE49-F238E27FC236}">
                <a16:creationId xmlns:a16="http://schemas.microsoft.com/office/drawing/2014/main" id="{1893DD68-DA02-4B5A-A17E-718C8ED09DA8}"/>
              </a:ext>
            </a:extLst>
          </p:cNvPr>
          <p:cNvGrpSpPr/>
          <p:nvPr/>
        </p:nvGrpSpPr>
        <p:grpSpPr>
          <a:xfrm>
            <a:off x="2038359" y="2137336"/>
            <a:ext cx="4137548" cy="3728283"/>
            <a:chOff x="2038359" y="2497096"/>
            <a:chExt cx="4137548" cy="3728283"/>
          </a:xfrm>
        </p:grpSpPr>
        <p:pic>
          <p:nvPicPr>
            <p:cNvPr id="11" name="Picture 10">
              <a:extLst>
                <a:ext uri="{FF2B5EF4-FFF2-40B4-BE49-F238E27FC236}">
                  <a16:creationId xmlns:a16="http://schemas.microsoft.com/office/drawing/2014/main" id="{9E72C0AB-8ACF-4788-91CE-E5032E3116D3}"/>
                </a:ext>
              </a:extLst>
            </p:cNvPr>
            <p:cNvPicPr>
              <a:picLocks noChangeAspect="1"/>
            </p:cNvPicPr>
            <p:nvPr/>
          </p:nvPicPr>
          <p:blipFill>
            <a:blip r:embed="rId8"/>
            <a:stretch>
              <a:fillRect/>
            </a:stretch>
          </p:blipFill>
          <p:spPr>
            <a:xfrm>
              <a:off x="2464609" y="2497096"/>
              <a:ext cx="3711298" cy="3728283"/>
            </a:xfrm>
            <a:prstGeom prst="rect">
              <a:avLst/>
            </a:prstGeom>
          </p:spPr>
        </p:pic>
        <p:sp>
          <p:nvSpPr>
            <p:cNvPr id="13" name="Round Diagonal Corner Rectangle 12">
              <a:extLst>
                <a:ext uri="{FF2B5EF4-FFF2-40B4-BE49-F238E27FC236}">
                  <a16:creationId xmlns:a16="http://schemas.microsoft.com/office/drawing/2014/main" id="{71C5352A-B3C7-78F9-078A-DBBEE2D302B1}"/>
                </a:ext>
              </a:extLst>
            </p:cNvPr>
            <p:cNvSpPr/>
            <p:nvPr/>
          </p:nvSpPr>
          <p:spPr>
            <a:xfrm>
              <a:off x="2038359" y="4945561"/>
              <a:ext cx="378290" cy="392139"/>
            </a:xfrm>
            <a:prstGeom prst="round2DiagRect">
              <a:avLst/>
            </a:prstGeom>
            <a:solidFill>
              <a:srgbClr val="E78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14" name="Round Diagonal Corner Rectangle 13">
              <a:extLst>
                <a:ext uri="{FF2B5EF4-FFF2-40B4-BE49-F238E27FC236}">
                  <a16:creationId xmlns:a16="http://schemas.microsoft.com/office/drawing/2014/main" id="{3655F6A1-3DAB-CF76-1F2F-EA3901F61E33}"/>
                </a:ext>
              </a:extLst>
            </p:cNvPr>
            <p:cNvSpPr/>
            <p:nvPr/>
          </p:nvSpPr>
          <p:spPr>
            <a:xfrm flipH="1">
              <a:off x="5447268" y="5016741"/>
              <a:ext cx="398926" cy="392139"/>
            </a:xfrm>
            <a:prstGeom prst="round2DiagRect">
              <a:avLst/>
            </a:prstGeom>
            <a:solidFill>
              <a:srgbClr val="F6C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17" name="Round Diagonal Corner Rectangle 16">
              <a:extLst>
                <a:ext uri="{FF2B5EF4-FFF2-40B4-BE49-F238E27FC236}">
                  <a16:creationId xmlns:a16="http://schemas.microsoft.com/office/drawing/2014/main" id="{F03A043F-BCF1-01C0-100A-7FEA0159EED0}"/>
                </a:ext>
              </a:extLst>
            </p:cNvPr>
            <p:cNvSpPr/>
            <p:nvPr/>
          </p:nvSpPr>
          <p:spPr>
            <a:xfrm>
              <a:off x="3402464" y="2891908"/>
              <a:ext cx="378290" cy="392139"/>
            </a:xfrm>
            <a:prstGeom prst="round2DiagRect">
              <a:avLst/>
            </a:prstGeom>
            <a:solidFill>
              <a:srgbClr val="C559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grpSp>
      <p:sp>
        <p:nvSpPr>
          <p:cNvPr id="29" name="Round Diagonal Corner Rectangle 28">
            <a:extLst>
              <a:ext uri="{FF2B5EF4-FFF2-40B4-BE49-F238E27FC236}">
                <a16:creationId xmlns:a16="http://schemas.microsoft.com/office/drawing/2014/main" id="{3C402315-2A9C-E868-FC73-ED5EEAEC88DA}"/>
              </a:ext>
            </a:extLst>
          </p:cNvPr>
          <p:cNvSpPr/>
          <p:nvPr/>
        </p:nvSpPr>
        <p:spPr>
          <a:xfrm>
            <a:off x="5800890" y="1602754"/>
            <a:ext cx="378290" cy="392139"/>
          </a:xfrm>
          <a:prstGeom prst="round2DiagRect">
            <a:avLst/>
          </a:prstGeom>
          <a:solidFill>
            <a:srgbClr val="F6C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
        <p:nvSpPr>
          <p:cNvPr id="30" name="Round Diagonal Corner Rectangle 29">
            <a:extLst>
              <a:ext uri="{FF2B5EF4-FFF2-40B4-BE49-F238E27FC236}">
                <a16:creationId xmlns:a16="http://schemas.microsoft.com/office/drawing/2014/main" id="{10C1215F-7AF6-1579-7012-F5565DBE2EC8}"/>
              </a:ext>
            </a:extLst>
          </p:cNvPr>
          <p:cNvSpPr/>
          <p:nvPr/>
        </p:nvSpPr>
        <p:spPr>
          <a:xfrm rot="16200000">
            <a:off x="5411145" y="1168039"/>
            <a:ext cx="378290" cy="392139"/>
          </a:xfrm>
          <a:prstGeom prst="round2DiagRect">
            <a:avLst/>
          </a:prstGeom>
          <a:solidFill>
            <a:srgbClr val="9C6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3200" b="1" kern="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468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51B2E3C-BD2B-B68C-5463-5237A76E576A}"/>
              </a:ext>
            </a:extLst>
          </p:cNvPr>
          <p:cNvSpPr/>
          <p:nvPr/>
        </p:nvSpPr>
        <p:spPr>
          <a:xfrm>
            <a:off x="0" y="5996066"/>
            <a:ext cx="6096000" cy="861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62081" y="828691"/>
            <a:ext cx="8187444" cy="5693866"/>
          </a:xfrm>
          <a:prstGeom prst="rect">
            <a:avLst/>
          </a:prstGeom>
        </p:spPr>
        <p:txBody>
          <a:bodyPr wrap="square">
            <a:spAutoFit/>
          </a:bodyPr>
          <a:lstStyle/>
          <a:p>
            <a:pPr defTabSz="342900">
              <a:defRPr/>
            </a:pPr>
            <a:r>
              <a:rPr lang="en-ZA" sz="1400">
                <a:solidFill>
                  <a:prstClr val="black"/>
                </a:solidFill>
                <a:latin typeface="Georgia" panose="02040502050405020303" pitchFamily="18" charset="0"/>
              </a:rPr>
              <a:t>The GCBS programme focuses on developing the capacity of the Department of Social Development (DSD) to provide services for vulnerable children, reducing the incidence of HIV and AIDS and violence against children</a:t>
            </a:r>
          </a:p>
          <a:p>
            <a:pPr defTabSz="342900">
              <a:defRPr/>
            </a:pPr>
            <a:endParaRPr lang="en-ZA" sz="1400">
              <a:solidFill>
                <a:prstClr val="black"/>
              </a:solidFill>
              <a:latin typeface="Georgia" panose="02040502050405020303" pitchFamily="18" charset="0"/>
            </a:endParaRPr>
          </a:p>
          <a:p>
            <a:pPr defTabSz="342900">
              <a:defRPr/>
            </a:pPr>
            <a:r>
              <a:rPr lang="en-ZA" sz="1400">
                <a:solidFill>
                  <a:prstClr val="black"/>
                </a:solidFill>
                <a:latin typeface="Georgia" panose="02040502050405020303" pitchFamily="18" charset="0"/>
              </a:rPr>
              <a:t>The partnership started in 2013 through funding provided by USAID through the PEPFAR programme and has run for 10 years.</a:t>
            </a:r>
          </a:p>
          <a:p>
            <a:pPr defTabSz="342900">
              <a:defRPr/>
            </a:pPr>
            <a:endParaRPr lang="en-ZA" sz="1400">
              <a:solidFill>
                <a:prstClr val="black"/>
              </a:solidFill>
              <a:latin typeface="Georgia" panose="02040502050405020303" pitchFamily="18" charset="0"/>
            </a:endParaRPr>
          </a:p>
          <a:p>
            <a:pPr defTabSz="342900">
              <a:defRPr/>
            </a:pPr>
            <a:r>
              <a:rPr lang="en-ZA" sz="1400">
                <a:solidFill>
                  <a:prstClr val="black"/>
                </a:solidFill>
                <a:latin typeface="Georgia" panose="02040502050405020303" pitchFamily="18" charset="0"/>
              </a:rPr>
              <a:t>To achieve its three strategic objectives, GCBS provided systems strengthening support to the National DSD, developing programmatic responses that were then implemented at the provincial and district level.</a:t>
            </a:r>
          </a:p>
          <a:p>
            <a:pPr defTabSz="342900">
              <a:defRPr/>
            </a:pPr>
            <a:endParaRPr lang="en-ZA" sz="1400">
              <a:solidFill>
                <a:prstClr val="black"/>
              </a:solidFill>
              <a:latin typeface="Georgia" panose="02040502050405020303" pitchFamily="18" charset="0"/>
            </a:endParaRPr>
          </a:p>
          <a:p>
            <a:pPr defTabSz="342900">
              <a:defRPr/>
            </a:pPr>
            <a:r>
              <a:rPr lang="en-ZA" sz="1400">
                <a:solidFill>
                  <a:prstClr val="black"/>
                </a:solidFill>
                <a:latin typeface="Georgia" panose="02040502050405020303" pitchFamily="18" charset="0"/>
              </a:rPr>
              <a:t>The focus was to put policy, guidelines, programs into practice and in this ensuring children were provided with quality interventions.</a:t>
            </a:r>
          </a:p>
          <a:p>
            <a:pPr defTabSz="342900">
              <a:defRPr/>
            </a:pPr>
            <a:endParaRPr lang="en-ZA" sz="1400">
              <a:solidFill>
                <a:prstClr val="black"/>
              </a:solidFill>
              <a:latin typeface="Georgia" panose="02040502050405020303" pitchFamily="18" charset="0"/>
            </a:endParaRPr>
          </a:p>
          <a:p>
            <a:pPr defTabSz="342900">
              <a:defRPr/>
            </a:pPr>
            <a:r>
              <a:rPr lang="en-ZA" sz="1400">
                <a:solidFill>
                  <a:prstClr val="black"/>
                </a:solidFill>
                <a:latin typeface="Georgia" panose="02040502050405020303" pitchFamily="18" charset="0"/>
              </a:rPr>
              <a:t>Stand out activities included:</a:t>
            </a:r>
          </a:p>
          <a:p>
            <a:pPr marL="285750" indent="-285750" defTabSz="342900">
              <a:buFontTx/>
              <a:buChar char="-"/>
              <a:defRPr/>
            </a:pPr>
            <a:r>
              <a:rPr lang="en-ZA" sz="1400" err="1">
                <a:solidFill>
                  <a:prstClr val="black"/>
                </a:solidFill>
                <a:latin typeface="Georgia" panose="02040502050405020303" pitchFamily="18" charset="0"/>
              </a:rPr>
              <a:t>Risiha</a:t>
            </a:r>
            <a:r>
              <a:rPr lang="en-ZA" sz="1400">
                <a:solidFill>
                  <a:prstClr val="black"/>
                </a:solidFill>
                <a:latin typeface="Georgia" panose="02040502050405020303" pitchFamily="18" charset="0"/>
              </a:rPr>
              <a:t> Case Management Program</a:t>
            </a:r>
          </a:p>
          <a:p>
            <a:pPr marL="285750" indent="-285750" defTabSz="342900">
              <a:buFontTx/>
              <a:buChar char="-"/>
              <a:defRPr/>
            </a:pPr>
            <a:r>
              <a:rPr lang="en-ZA" sz="1400">
                <a:solidFill>
                  <a:prstClr val="black"/>
                </a:solidFill>
                <a:latin typeface="Georgia" panose="02040502050405020303" pitchFamily="18" charset="0"/>
              </a:rPr>
              <a:t>Guidelines for Social Service Practitioners: Enabling Access to HIV Testing Services for children, adolescents and youth</a:t>
            </a:r>
          </a:p>
          <a:p>
            <a:pPr marL="285750" indent="-285750" defTabSz="342900">
              <a:buFontTx/>
              <a:buChar char="-"/>
              <a:defRPr/>
            </a:pPr>
            <a:r>
              <a:rPr lang="en-ZA" sz="1400">
                <a:solidFill>
                  <a:prstClr val="black"/>
                </a:solidFill>
                <a:latin typeface="Georgia" panose="02040502050405020303" pitchFamily="18" charset="0"/>
              </a:rPr>
              <a:t>Social Behaviour change programmes, YOLO and </a:t>
            </a:r>
            <a:r>
              <a:rPr lang="en-ZA" sz="1400" err="1">
                <a:solidFill>
                  <a:prstClr val="black"/>
                </a:solidFill>
                <a:latin typeface="Georgia" panose="02040502050405020303" pitchFamily="18" charset="0"/>
              </a:rPr>
              <a:t>ChommY</a:t>
            </a:r>
            <a:endParaRPr lang="en-ZA" sz="1400">
              <a:solidFill>
                <a:prstClr val="black"/>
              </a:solidFill>
              <a:latin typeface="Georgia" panose="02040502050405020303" pitchFamily="18" charset="0"/>
            </a:endParaRPr>
          </a:p>
          <a:p>
            <a:pPr marL="285750" indent="-285750" defTabSz="342900">
              <a:buFontTx/>
              <a:buChar char="-"/>
              <a:defRPr/>
            </a:pPr>
            <a:endParaRPr lang="en-ZA" sz="1400">
              <a:solidFill>
                <a:prstClr val="black"/>
              </a:solidFill>
              <a:latin typeface="Georgia" panose="02040502050405020303" pitchFamily="18" charset="0"/>
            </a:endParaRPr>
          </a:p>
          <a:p>
            <a:pPr defTabSz="342900">
              <a:defRPr/>
            </a:pPr>
            <a:r>
              <a:rPr lang="en-ZA" sz="1400">
                <a:solidFill>
                  <a:prstClr val="black"/>
                </a:solidFill>
                <a:latin typeface="Georgia" panose="02040502050405020303" pitchFamily="18" charset="0"/>
              </a:rPr>
              <a:t>At the height of implementation, GCBS worked with DSD service points and DSD funded Non-Profit Organizations (NPOs) across 17 districts and 7 provinces, reaching over 260 000 vulnerable children annually, with 98% of beneficiaries knowing their HIV status.</a:t>
            </a:r>
          </a:p>
          <a:p>
            <a:pPr defTabSz="342900">
              <a:defRPr/>
            </a:pPr>
            <a:endParaRPr lang="en-ZA" sz="1400">
              <a:solidFill>
                <a:prstClr val="black"/>
              </a:solidFill>
              <a:latin typeface="Calibri"/>
            </a:endParaRPr>
          </a:p>
          <a:p>
            <a:pPr defTabSz="342900">
              <a:defRPr/>
            </a:pPr>
            <a:endParaRPr lang="en-ZA" sz="1400">
              <a:solidFill>
                <a:prstClr val="black"/>
              </a:solidFill>
              <a:latin typeface="Calibri"/>
            </a:endParaRPr>
          </a:p>
          <a:p>
            <a:pPr defTabSz="342900">
              <a:defRPr/>
            </a:pPr>
            <a:endParaRPr lang="en-ZA" sz="1400">
              <a:solidFill>
                <a:prstClr val="black"/>
              </a:solidFill>
              <a:latin typeface="Calibri"/>
            </a:endParaRPr>
          </a:p>
        </p:txBody>
      </p:sp>
      <p:sp>
        <p:nvSpPr>
          <p:cNvPr id="4" name="Title 1"/>
          <p:cNvSpPr txBox="1">
            <a:spLocks/>
          </p:cNvSpPr>
          <p:nvPr/>
        </p:nvSpPr>
        <p:spPr>
          <a:xfrm>
            <a:off x="2096999" y="1500189"/>
            <a:ext cx="6858000" cy="364880"/>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defRPr/>
            </a:pPr>
            <a:endParaRPr lang="en-ZA" sz="1800" b="1">
              <a:solidFill>
                <a:srgbClr val="C00000"/>
              </a:solidFill>
              <a:latin typeface="Calibri"/>
            </a:endParaRPr>
          </a:p>
        </p:txBody>
      </p:sp>
      <p:sp>
        <p:nvSpPr>
          <p:cNvPr id="17" name="Title 1">
            <a:extLst>
              <a:ext uri="{FF2B5EF4-FFF2-40B4-BE49-F238E27FC236}">
                <a16:creationId xmlns:a16="http://schemas.microsoft.com/office/drawing/2014/main" id="{EECDCECF-FA68-42DF-908F-37ACE1894E52}"/>
              </a:ext>
            </a:extLst>
          </p:cNvPr>
          <p:cNvSpPr txBox="1">
            <a:spLocks/>
          </p:cNvSpPr>
          <p:nvPr/>
        </p:nvSpPr>
        <p:spPr>
          <a:xfrm>
            <a:off x="826477" y="251524"/>
            <a:ext cx="10178918" cy="601330"/>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ZA" sz="2800" b="1" kern="100">
                <a:solidFill>
                  <a:srgbClr val="E78F30"/>
                </a:solidFill>
                <a:latin typeface="Arial"/>
                <a:ea typeface="Calibri" panose="020F0502020204030204" pitchFamily="34" charset="0"/>
                <a:cs typeface="Arial"/>
              </a:rPr>
              <a:t>Government Capacity Building and Support Programme (GCBS) Overview</a:t>
            </a:r>
            <a:endParaRPr lang="en-ZA" sz="2700">
              <a:ln w="0"/>
              <a:solidFill>
                <a:srgbClr val="E78F3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 name="Round Diagonal Corner Rectangle 9">
            <a:extLst>
              <a:ext uri="{FF2B5EF4-FFF2-40B4-BE49-F238E27FC236}">
                <a16:creationId xmlns:a16="http://schemas.microsoft.com/office/drawing/2014/main" id="{6594C54C-69FA-53A8-8846-339054BE4F3C}"/>
              </a:ext>
            </a:extLst>
          </p:cNvPr>
          <p:cNvSpPr/>
          <p:nvPr/>
        </p:nvSpPr>
        <p:spPr>
          <a:xfrm>
            <a:off x="269853" y="676295"/>
            <a:ext cx="2269317" cy="2035852"/>
          </a:xfrm>
          <a:prstGeom prst="round2DiagRect">
            <a:avLst/>
          </a:prstGeom>
          <a:solidFill>
            <a:srgbClr val="86AC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sz="1400" b="1" kern="1200">
                <a:latin typeface="Georgia" panose="02040502050405020303" pitchFamily="18" charset="0"/>
              </a:rPr>
              <a:t>Strategic Objective 1</a:t>
            </a:r>
          </a:p>
          <a:p>
            <a:pPr marL="0" lvl="0" indent="0" algn="ctr" defTabSz="711200">
              <a:lnSpc>
                <a:spcPct val="90000"/>
              </a:lnSpc>
              <a:spcBef>
                <a:spcPct val="0"/>
              </a:spcBef>
              <a:spcAft>
                <a:spcPct val="35000"/>
              </a:spcAft>
              <a:buNone/>
            </a:pPr>
            <a:r>
              <a:rPr lang="en-GB" sz="1400" kern="1200">
                <a:latin typeface="Georgia" panose="02040502050405020303" pitchFamily="18" charset="0"/>
              </a:rPr>
              <a:t>Strengthening services to OVCAY through high quality standardised interventions for the most vulnerable children </a:t>
            </a:r>
            <a:endParaRPr lang="en-ZA" sz="1400" kern="1200">
              <a:latin typeface="Georgia" panose="02040502050405020303" pitchFamily="18" charset="0"/>
            </a:endParaRPr>
          </a:p>
        </p:txBody>
      </p:sp>
      <p:sp>
        <p:nvSpPr>
          <p:cNvPr id="11" name="Round Diagonal Corner Rectangle 10">
            <a:extLst>
              <a:ext uri="{FF2B5EF4-FFF2-40B4-BE49-F238E27FC236}">
                <a16:creationId xmlns:a16="http://schemas.microsoft.com/office/drawing/2014/main" id="{B233044F-1979-A4D2-68B8-B6F040CE0373}"/>
              </a:ext>
            </a:extLst>
          </p:cNvPr>
          <p:cNvSpPr/>
          <p:nvPr/>
        </p:nvSpPr>
        <p:spPr>
          <a:xfrm>
            <a:off x="269854" y="4747999"/>
            <a:ext cx="2269316" cy="2035852"/>
          </a:xfrm>
          <a:prstGeom prst="round2DiagRect">
            <a:avLst/>
          </a:prstGeom>
          <a:solidFill>
            <a:srgbClr val="C559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sz="1400" b="1" kern="1200">
                <a:latin typeface="Georgia" panose="02040502050405020303" pitchFamily="18" charset="0"/>
              </a:rPr>
              <a:t>Strategic Objective 3</a:t>
            </a:r>
            <a:endParaRPr lang="en-GB" sz="1400" b="1">
              <a:latin typeface="Georgia" panose="02040502050405020303" pitchFamily="18" charset="0"/>
            </a:endParaRPr>
          </a:p>
          <a:p>
            <a:pPr marL="0" lvl="0" indent="0" algn="ctr" defTabSz="711200">
              <a:lnSpc>
                <a:spcPct val="90000"/>
              </a:lnSpc>
              <a:spcBef>
                <a:spcPct val="0"/>
              </a:spcBef>
              <a:spcAft>
                <a:spcPct val="35000"/>
              </a:spcAft>
              <a:buNone/>
            </a:pPr>
            <a:r>
              <a:rPr lang="en-GB" sz="1400" kern="1200">
                <a:latin typeface="Georgia" panose="02040502050405020303" pitchFamily="18" charset="0"/>
              </a:rPr>
              <a:t>Improve timely availability of reliable data – using data for decision making </a:t>
            </a:r>
            <a:endParaRPr lang="en-ZA" sz="1400" kern="1200">
              <a:latin typeface="Georgia" panose="02040502050405020303" pitchFamily="18" charset="0"/>
            </a:endParaRPr>
          </a:p>
        </p:txBody>
      </p:sp>
      <p:sp>
        <p:nvSpPr>
          <p:cNvPr id="12" name="Round Diagonal Corner Rectangle 11">
            <a:extLst>
              <a:ext uri="{FF2B5EF4-FFF2-40B4-BE49-F238E27FC236}">
                <a16:creationId xmlns:a16="http://schemas.microsoft.com/office/drawing/2014/main" id="{8D4DAF2E-5BB2-B4E6-0E43-C5343CDD672B}"/>
              </a:ext>
            </a:extLst>
          </p:cNvPr>
          <p:cNvSpPr/>
          <p:nvPr/>
        </p:nvSpPr>
        <p:spPr>
          <a:xfrm>
            <a:off x="269854" y="2712147"/>
            <a:ext cx="2269316" cy="2035852"/>
          </a:xfrm>
          <a:prstGeom prst="round2DiagRect">
            <a:avLst/>
          </a:prstGeom>
          <a:solidFill>
            <a:srgbClr val="C89B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sz="1400" b="1" kern="1200">
                <a:latin typeface="Georgia" panose="02040502050405020303" pitchFamily="18" charset="0"/>
              </a:rPr>
              <a:t>Strategic Objective 2</a:t>
            </a:r>
            <a:endParaRPr lang="en-GB" sz="1400" kern="1200">
              <a:latin typeface="Georgia" panose="02040502050405020303" pitchFamily="18" charset="0"/>
            </a:endParaRPr>
          </a:p>
          <a:p>
            <a:pPr marL="0" lvl="0" indent="0" algn="ctr" defTabSz="711200">
              <a:lnSpc>
                <a:spcPct val="90000"/>
              </a:lnSpc>
              <a:spcBef>
                <a:spcPct val="0"/>
              </a:spcBef>
              <a:spcAft>
                <a:spcPct val="35000"/>
              </a:spcAft>
              <a:buNone/>
            </a:pPr>
            <a:r>
              <a:rPr lang="en-GB" sz="1400" kern="1200">
                <a:latin typeface="Georgia" panose="02040502050405020303" pitchFamily="18" charset="0"/>
              </a:rPr>
              <a:t> Strengthening inter-sector integration and coordination for improved service package </a:t>
            </a:r>
            <a:endParaRPr lang="en-ZA" sz="1400" kern="1200">
              <a:latin typeface="Georgia" panose="02040502050405020303" pitchFamily="18" charset="0"/>
            </a:endParaRPr>
          </a:p>
        </p:txBody>
      </p:sp>
    </p:spTree>
    <p:extLst>
      <p:ext uri="{BB962C8B-B14F-4D97-AF65-F5344CB8AC3E}">
        <p14:creationId xmlns:p14="http://schemas.microsoft.com/office/powerpoint/2010/main" val="3161942328"/>
      </p:ext>
    </p:extLst>
  </p:cSld>
  <p:clrMapOvr>
    <a:masterClrMapping/>
  </p:clrMapOvr>
  <mc:AlternateContent xmlns:mc="http://schemas.openxmlformats.org/markup-compatibility/2006" xmlns:p14="http://schemas.microsoft.com/office/powerpoint/2010/main">
    <mc:Choice Requires="p14">
      <p:transition spd="slow" p14:dur="2000" advTm="16886"/>
    </mc:Choice>
    <mc:Fallback xmlns="">
      <p:transition spd="slow" advTm="1688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EE74D6-4674-37BB-B995-36E066CAD9D5}"/>
              </a:ext>
            </a:extLst>
          </p:cNvPr>
          <p:cNvPicPr>
            <a:picLocks noChangeAspect="1"/>
          </p:cNvPicPr>
          <p:nvPr/>
        </p:nvPicPr>
        <p:blipFill rotWithShape="1">
          <a:blip r:embed="rId3">
            <a:alphaModFix amt="17000"/>
          </a:blip>
          <a:srcRect t="7601"/>
          <a:stretch/>
        </p:blipFill>
        <p:spPr>
          <a:xfrm>
            <a:off x="-197934" y="250609"/>
            <a:ext cx="12679305" cy="7123176"/>
          </a:xfrm>
          <a:prstGeom prst="rect">
            <a:avLst/>
          </a:prstGeom>
        </p:spPr>
      </p:pic>
      <p:sp>
        <p:nvSpPr>
          <p:cNvPr id="2" name="Title 1">
            <a:extLst>
              <a:ext uri="{FF2B5EF4-FFF2-40B4-BE49-F238E27FC236}">
                <a16:creationId xmlns:a16="http://schemas.microsoft.com/office/drawing/2014/main" id="{C34E0DC7-7CCD-4313-AF85-4EA658AD8B25}"/>
              </a:ext>
            </a:extLst>
          </p:cNvPr>
          <p:cNvSpPr txBox="1">
            <a:spLocks/>
          </p:cNvSpPr>
          <p:nvPr/>
        </p:nvSpPr>
        <p:spPr>
          <a:xfrm>
            <a:off x="548640" y="117987"/>
            <a:ext cx="11186159" cy="5958963"/>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tabLst>
                <a:tab pos="904875" algn="l"/>
              </a:tabLst>
            </a:pPr>
            <a:endParaRPr lang="en-ZA" sz="3200" b="1" u="sng">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ZA" sz="4000" b="1"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en-US" sz="4000" b="1" kern="100">
                <a:solidFill>
                  <a:srgbClr val="E78F30"/>
                </a:solidFill>
                <a:latin typeface="Arial" panose="020B0604020202020204" pitchFamily="34" charset="0"/>
                <a:ea typeface="Calibri" panose="020F0502020204030204" pitchFamily="34" charset="0"/>
                <a:cs typeface="Arial" panose="020B0604020202020204" pitchFamily="34" charset="0"/>
              </a:rPr>
              <a:t>Transforming Care for Vulnerable Children and Youth: Rolling out National Social Service Practitioner Guidelines for HIV Services</a:t>
            </a:r>
            <a:r>
              <a:rPr lang="en-ZA" sz="4000" b="1">
                <a:solidFill>
                  <a:srgbClr val="E78F30"/>
                </a:solidFill>
                <a:latin typeface="Arial" panose="020B0604020202020204" pitchFamily="34" charset="0"/>
                <a:ea typeface="Calibri" panose="020F0502020204030204" pitchFamily="34" charset="0"/>
                <a:cs typeface="Arial" panose="020B0604020202020204" pitchFamily="34" charset="0"/>
              </a:rPr>
              <a:t> </a:t>
            </a:r>
            <a:endParaRPr lang="en-ZA" sz="4000" b="1">
              <a:solidFill>
                <a:srgbClr val="E78F30"/>
              </a:solidFill>
              <a:effectLst/>
              <a:latin typeface="Arial" panose="020B0604020202020204" pitchFamily="34" charset="0"/>
              <a:ea typeface="Calibri" panose="020F0502020204030204" pitchFamily="34" charset="0"/>
              <a:cs typeface="Arial" panose="020B0604020202020204" pitchFamily="34" charset="0"/>
            </a:endParaRPr>
          </a:p>
          <a:p>
            <a:endParaRPr lang="en-ZA" sz="3200">
              <a:latin typeface="Arial" panose="020B0604020202020204" pitchFamily="34" charset="0"/>
              <a:ea typeface="Calibri" panose="020F0502020204030204" pitchFamily="34" charset="0"/>
              <a:cs typeface="Arial" panose="020B0604020202020204" pitchFamily="34" charset="0"/>
            </a:endParaRPr>
          </a:p>
          <a:p>
            <a:r>
              <a:rPr lang="en-ZA" sz="3200">
                <a:solidFill>
                  <a:srgbClr val="A5A5A5"/>
                </a:solidFill>
                <a:effectLst/>
                <a:latin typeface="Arial" panose="020B0604020202020204" pitchFamily="34" charset="0"/>
                <a:ea typeface="Calibri" panose="020F0502020204030204" pitchFamily="34" charset="0"/>
                <a:cs typeface="Arial" panose="020B0604020202020204" pitchFamily="34" charset="0"/>
              </a:rPr>
              <a:t>Presenter: </a:t>
            </a:r>
            <a:r>
              <a:rPr lang="en-ZA" sz="3200" b="1" err="1">
                <a:solidFill>
                  <a:srgbClr val="A5A5A5"/>
                </a:solidFill>
                <a:effectLst/>
                <a:latin typeface="Arial" panose="020B0604020202020204" pitchFamily="34" charset="0"/>
                <a:ea typeface="Calibri" panose="020F0502020204030204" pitchFamily="34" charset="0"/>
                <a:cs typeface="Arial" panose="020B0604020202020204" pitchFamily="34" charset="0"/>
              </a:rPr>
              <a:t>Busikazi</a:t>
            </a:r>
            <a:r>
              <a:rPr lang="en-ZA" sz="3200" b="1">
                <a:solidFill>
                  <a:srgbClr val="A5A5A5"/>
                </a:solidFill>
                <a:effectLst/>
                <a:latin typeface="Arial" panose="020B0604020202020204" pitchFamily="34" charset="0"/>
                <a:ea typeface="Calibri" panose="020F0502020204030204" pitchFamily="34" charset="0"/>
                <a:cs typeface="Arial" panose="020B0604020202020204" pitchFamily="34" charset="0"/>
              </a:rPr>
              <a:t> </a:t>
            </a:r>
            <a:r>
              <a:rPr lang="en-ZA" sz="3200" b="1" err="1">
                <a:solidFill>
                  <a:srgbClr val="A5A5A5"/>
                </a:solidFill>
                <a:effectLst/>
                <a:latin typeface="Arial" panose="020B0604020202020204" pitchFamily="34" charset="0"/>
                <a:ea typeface="Calibri" panose="020F0502020204030204" pitchFamily="34" charset="0"/>
                <a:cs typeface="Arial" panose="020B0604020202020204" pitchFamily="34" charset="0"/>
              </a:rPr>
              <a:t>Futshane</a:t>
            </a:r>
            <a:r>
              <a:rPr lang="en-ZA" sz="3200" b="1">
                <a:solidFill>
                  <a:srgbClr val="A5A5A5"/>
                </a:solidFill>
                <a:effectLst/>
                <a:latin typeface="Arial" panose="020B0604020202020204" pitchFamily="34" charset="0"/>
                <a:ea typeface="Calibri" panose="020F0502020204030204" pitchFamily="34" charset="0"/>
                <a:cs typeface="Arial" panose="020B0604020202020204" pitchFamily="34" charset="0"/>
              </a:rPr>
              <a:t>, National Department of Social Development, Deputy Director HIV Policy</a:t>
            </a:r>
          </a:p>
          <a:p>
            <a:endParaRPr lang="en-ZA" sz="3200" b="1">
              <a:solidFill>
                <a:srgbClr val="A5A5A5"/>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ZA" sz="4000">
              <a:solidFill>
                <a:schemeClr val="accent2"/>
              </a:solidFill>
              <a:latin typeface="Gill Sans MT"/>
              <a:cs typeface="Arial"/>
            </a:endParaRPr>
          </a:p>
        </p:txBody>
      </p:sp>
      <p:sp>
        <p:nvSpPr>
          <p:cNvPr id="3" name="Content Placeholder 2">
            <a:extLst>
              <a:ext uri="{FF2B5EF4-FFF2-40B4-BE49-F238E27FC236}">
                <a16:creationId xmlns:a16="http://schemas.microsoft.com/office/drawing/2014/main" id="{B3905A99-FCE2-4A5C-9EB6-5310001482FF}"/>
              </a:ext>
            </a:extLst>
          </p:cNvPr>
          <p:cNvSpPr txBox="1">
            <a:spLocks/>
          </p:cNvSpPr>
          <p:nvPr/>
        </p:nvSpPr>
        <p:spPr>
          <a:xfrm>
            <a:off x="688473" y="1003754"/>
            <a:ext cx="10515600" cy="2425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a:p>
        </p:txBody>
      </p:sp>
      <p:pic>
        <p:nvPicPr>
          <p:cNvPr id="4" name="Picture 3">
            <a:extLst>
              <a:ext uri="{FF2B5EF4-FFF2-40B4-BE49-F238E27FC236}">
                <a16:creationId xmlns:a16="http://schemas.microsoft.com/office/drawing/2014/main" id="{73F51B03-AF70-9C5D-8F27-1296BB4C34FD}"/>
              </a:ext>
            </a:extLst>
          </p:cNvPr>
          <p:cNvPicPr>
            <a:picLocks noChangeAspect="1"/>
          </p:cNvPicPr>
          <p:nvPr/>
        </p:nvPicPr>
        <p:blipFill>
          <a:blip r:embed="rId4"/>
          <a:stretch>
            <a:fillRect/>
          </a:stretch>
        </p:blipFill>
        <p:spPr>
          <a:xfrm>
            <a:off x="9785544" y="3630168"/>
            <a:ext cx="364060" cy="364060"/>
          </a:xfrm>
          <a:prstGeom prst="rect">
            <a:avLst/>
          </a:prstGeom>
        </p:spPr>
      </p:pic>
      <p:pic>
        <p:nvPicPr>
          <p:cNvPr id="5" name="Picture 4">
            <a:extLst>
              <a:ext uri="{FF2B5EF4-FFF2-40B4-BE49-F238E27FC236}">
                <a16:creationId xmlns:a16="http://schemas.microsoft.com/office/drawing/2014/main" id="{A1CD7297-8742-0D57-8745-F6C65D96A4E9}"/>
              </a:ext>
            </a:extLst>
          </p:cNvPr>
          <p:cNvPicPr>
            <a:picLocks noChangeAspect="1"/>
          </p:cNvPicPr>
          <p:nvPr/>
        </p:nvPicPr>
        <p:blipFill>
          <a:blip r:embed="rId5"/>
          <a:stretch>
            <a:fillRect/>
          </a:stretch>
        </p:blipFill>
        <p:spPr>
          <a:xfrm>
            <a:off x="1287604" y="1034037"/>
            <a:ext cx="416120" cy="416120"/>
          </a:xfrm>
          <a:prstGeom prst="rect">
            <a:avLst/>
          </a:prstGeom>
        </p:spPr>
      </p:pic>
      <p:pic>
        <p:nvPicPr>
          <p:cNvPr id="6" name="Picture 5">
            <a:extLst>
              <a:ext uri="{FF2B5EF4-FFF2-40B4-BE49-F238E27FC236}">
                <a16:creationId xmlns:a16="http://schemas.microsoft.com/office/drawing/2014/main" id="{17E9D032-3DBB-CBDB-C450-801DB127E59E}"/>
              </a:ext>
            </a:extLst>
          </p:cNvPr>
          <p:cNvPicPr>
            <a:picLocks noChangeAspect="1"/>
          </p:cNvPicPr>
          <p:nvPr/>
        </p:nvPicPr>
        <p:blipFill>
          <a:blip r:embed="rId6"/>
          <a:stretch>
            <a:fillRect/>
          </a:stretch>
        </p:blipFill>
        <p:spPr>
          <a:xfrm>
            <a:off x="10149604" y="3994228"/>
            <a:ext cx="378291" cy="378291"/>
          </a:xfrm>
          <a:prstGeom prst="rect">
            <a:avLst/>
          </a:prstGeom>
        </p:spPr>
      </p:pic>
      <p:pic>
        <p:nvPicPr>
          <p:cNvPr id="7" name="Picture 6">
            <a:extLst>
              <a:ext uri="{FF2B5EF4-FFF2-40B4-BE49-F238E27FC236}">
                <a16:creationId xmlns:a16="http://schemas.microsoft.com/office/drawing/2014/main" id="{B61E4EDE-F9F1-2558-EC4A-85BE5DFA1B61}"/>
              </a:ext>
            </a:extLst>
          </p:cNvPr>
          <p:cNvPicPr>
            <a:picLocks noChangeAspect="1"/>
          </p:cNvPicPr>
          <p:nvPr/>
        </p:nvPicPr>
        <p:blipFill>
          <a:blip r:embed="rId7"/>
          <a:stretch>
            <a:fillRect/>
          </a:stretch>
        </p:blipFill>
        <p:spPr>
          <a:xfrm>
            <a:off x="1287604" y="471982"/>
            <a:ext cx="416120" cy="416120"/>
          </a:xfrm>
          <a:prstGeom prst="rect">
            <a:avLst/>
          </a:prstGeom>
        </p:spPr>
      </p:pic>
      <p:pic>
        <p:nvPicPr>
          <p:cNvPr id="8" name="Picture 7">
            <a:extLst>
              <a:ext uri="{FF2B5EF4-FFF2-40B4-BE49-F238E27FC236}">
                <a16:creationId xmlns:a16="http://schemas.microsoft.com/office/drawing/2014/main" id="{1A8A5B9B-45DA-9884-98A7-1A8EA2BAD7FD}"/>
              </a:ext>
            </a:extLst>
          </p:cNvPr>
          <p:cNvPicPr>
            <a:picLocks noChangeAspect="1"/>
          </p:cNvPicPr>
          <p:nvPr/>
        </p:nvPicPr>
        <p:blipFill>
          <a:blip r:embed="rId8"/>
          <a:stretch>
            <a:fillRect/>
          </a:stretch>
        </p:blipFill>
        <p:spPr>
          <a:xfrm>
            <a:off x="627438" y="350390"/>
            <a:ext cx="554978" cy="554978"/>
          </a:xfrm>
          <a:prstGeom prst="rect">
            <a:avLst/>
          </a:prstGeom>
        </p:spPr>
      </p:pic>
      <p:pic>
        <p:nvPicPr>
          <p:cNvPr id="10" name="Picture 9">
            <a:extLst>
              <a:ext uri="{FF2B5EF4-FFF2-40B4-BE49-F238E27FC236}">
                <a16:creationId xmlns:a16="http://schemas.microsoft.com/office/drawing/2014/main" id="{7704B79B-5C0E-AE8D-B46F-0A2830EF1708}"/>
              </a:ext>
            </a:extLst>
          </p:cNvPr>
          <p:cNvPicPr>
            <a:picLocks noChangeAspect="1"/>
          </p:cNvPicPr>
          <p:nvPr/>
        </p:nvPicPr>
        <p:blipFill>
          <a:blip r:embed="rId9"/>
          <a:stretch>
            <a:fillRect/>
          </a:stretch>
        </p:blipFill>
        <p:spPr>
          <a:xfrm>
            <a:off x="10982962" y="3591086"/>
            <a:ext cx="442223" cy="442223"/>
          </a:xfrm>
          <a:prstGeom prst="rect">
            <a:avLst/>
          </a:prstGeom>
        </p:spPr>
      </p:pic>
    </p:spTree>
    <p:extLst>
      <p:ext uri="{BB962C8B-B14F-4D97-AF65-F5344CB8AC3E}">
        <p14:creationId xmlns:p14="http://schemas.microsoft.com/office/powerpoint/2010/main" val="1612480127"/>
      </p:ext>
    </p:extLst>
  </p:cSld>
  <p:clrMapOvr>
    <a:masterClrMapping/>
  </p:clrMapOvr>
  <mc:AlternateContent xmlns:mc="http://schemas.openxmlformats.org/markup-compatibility/2006" xmlns:p14="http://schemas.microsoft.com/office/powerpoint/2010/main">
    <mc:Choice Requires="p14">
      <p:transition spd="slow" p14:dur="2000" advTm="1990"/>
    </mc:Choice>
    <mc:Fallback xmlns="">
      <p:transition spd="slow" advTm="199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96868B-67B8-7B7A-5841-AB4838A858C2}"/>
              </a:ext>
            </a:extLst>
          </p:cNvPr>
          <p:cNvSpPr txBox="1"/>
          <p:nvPr/>
        </p:nvSpPr>
        <p:spPr>
          <a:xfrm>
            <a:off x="551817" y="1050351"/>
            <a:ext cx="10556298" cy="4255076"/>
          </a:xfrm>
          <a:prstGeom prst="rect">
            <a:avLst/>
          </a:prstGeom>
          <a:noFill/>
        </p:spPr>
        <p:txBody>
          <a:bodyPr wrap="square" lIns="91440" tIns="45720" rIns="91440" bIns="45720" anchor="t">
            <a:spAutoFit/>
          </a:bodyPr>
          <a:lstStyle/>
          <a:p>
            <a:pPr>
              <a:lnSpc>
                <a:spcPct val="107000"/>
              </a:lnSpc>
              <a:spcAft>
                <a:spcPts val="800"/>
              </a:spcAft>
            </a:pPr>
            <a:r>
              <a:rPr lang="en-ZA" sz="4000" b="1" kern="100">
                <a:solidFill>
                  <a:srgbClr val="E78F30"/>
                </a:solidFill>
                <a:latin typeface="Arial" panose="020B0604020202020204" pitchFamily="34" charset="0"/>
                <a:ea typeface="Calibri" panose="020F0502020204030204" pitchFamily="34" charset="0"/>
                <a:cs typeface="Arial" panose="020B0604020202020204" pitchFamily="34" charset="0"/>
              </a:rPr>
              <a:t>Background</a:t>
            </a:r>
            <a:endParaRPr lang="en-ZA" sz="4000" kern="100">
              <a:solidFill>
                <a:srgbClr val="E78F3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ZA" sz="2400" kern="100">
                <a:latin typeface="Georgia" panose="02040502050405020303" pitchFamily="18" charset="0"/>
                <a:ea typeface="Calibri" panose="020F0502020204030204" pitchFamily="34" charset="0"/>
                <a:cs typeface="Times New Roman"/>
              </a:rPr>
              <a:t>In 2017, the </a:t>
            </a:r>
            <a:r>
              <a:rPr lang="en-ZA" sz="2400" kern="100">
                <a:effectLst/>
                <a:latin typeface="Georgia" panose="02040502050405020303" pitchFamily="18" charset="0"/>
                <a:ea typeface="Calibri" panose="020F0502020204030204" pitchFamily="34" charset="0"/>
                <a:cs typeface="Times New Roman"/>
              </a:rPr>
              <a:t>Department of Social Development</a:t>
            </a:r>
            <a:r>
              <a:rPr lang="en-ZA" sz="2400" kern="100">
                <a:latin typeface="Georgia" panose="02040502050405020303" pitchFamily="18" charset="0"/>
                <a:ea typeface="Calibri" panose="020F0502020204030204" pitchFamily="34" charset="0"/>
                <a:cs typeface="Times New Roman"/>
              </a:rPr>
              <a:t> and GCBS </a:t>
            </a:r>
            <a:r>
              <a:rPr lang="en-ZA" sz="2400" kern="100">
                <a:effectLst/>
                <a:latin typeface="Georgia" panose="02040502050405020303" pitchFamily="18" charset="0"/>
                <a:ea typeface="Calibri" panose="020F0502020204030204" pitchFamily="34" charset="0"/>
                <a:cs typeface="Times New Roman"/>
              </a:rPr>
              <a:t>identified </a:t>
            </a:r>
            <a:r>
              <a:rPr lang="en-ZA" sz="2400" kern="100">
                <a:latin typeface="Georgia" panose="02040502050405020303" pitchFamily="18" charset="0"/>
                <a:ea typeface="Calibri" panose="020F0502020204030204" pitchFamily="34" charset="0"/>
                <a:cs typeface="Times New Roman"/>
              </a:rPr>
              <a:t>gaps</a:t>
            </a:r>
            <a:r>
              <a:rPr lang="en-ZA" sz="2400" kern="100">
                <a:effectLst/>
                <a:latin typeface="Georgia" panose="02040502050405020303" pitchFamily="18" charset="0"/>
                <a:ea typeface="Calibri" panose="020F0502020204030204" pitchFamily="34" charset="0"/>
                <a:cs typeface="Times New Roman"/>
              </a:rPr>
              <a:t> in service delivery for children and adolescents </a:t>
            </a:r>
            <a:r>
              <a:rPr lang="en-ZA" sz="2400" kern="100">
                <a:latin typeface="Georgia" panose="02040502050405020303" pitchFamily="18" charset="0"/>
                <a:ea typeface="Calibri" panose="020F0502020204030204" pitchFamily="34" charset="0"/>
                <a:cs typeface="Times New Roman"/>
              </a:rPr>
              <a:t>l</a:t>
            </a:r>
            <a:r>
              <a:rPr lang="en-ZA" sz="2400" kern="100">
                <a:effectLst/>
                <a:latin typeface="Georgia" panose="02040502050405020303" pitchFamily="18" charset="0"/>
                <a:ea typeface="Calibri" panose="020F0502020204030204" pitchFamily="34" charset="0"/>
                <a:cs typeface="Times New Roman"/>
              </a:rPr>
              <a:t>iving with HIV (CALHIV) due to:</a:t>
            </a:r>
          </a:p>
          <a:p>
            <a:pPr marL="342900" lvl="8" indent="-342900" algn="just">
              <a:spcAft>
                <a:spcPts val="445"/>
              </a:spcAft>
              <a:buFont typeface="Symbol" panose="05050102010706020507" pitchFamily="18" charset="2"/>
              <a:buChar char=""/>
            </a:pPr>
            <a:r>
              <a:rPr lang="en-ZA" sz="2000">
                <a:solidFill>
                  <a:srgbClr val="000000"/>
                </a:solidFill>
                <a:effectLst/>
                <a:latin typeface="Georgia" panose="02040502050405020303" pitchFamily="18" charset="0"/>
                <a:ea typeface="Calibri" panose="020F0502020204030204" pitchFamily="34" charset="0"/>
                <a:cs typeface="Apex New Book"/>
              </a:rPr>
              <a:t>No standardised procedures to assess children’s risk and link them to services</a:t>
            </a:r>
            <a:r>
              <a:rPr lang="en-ZA" sz="2000">
                <a:solidFill>
                  <a:srgbClr val="000000"/>
                </a:solidFill>
                <a:latin typeface="Georgia" panose="02040502050405020303" pitchFamily="18" charset="0"/>
                <a:ea typeface="Calibri" panose="020F0502020204030204" pitchFamily="34" charset="0"/>
                <a:cs typeface="Apex New Book"/>
              </a:rPr>
              <a:t> </a:t>
            </a:r>
            <a:endParaRPr lang="en-ZA" sz="2000">
              <a:solidFill>
                <a:srgbClr val="000000"/>
              </a:solidFill>
              <a:effectLst/>
              <a:latin typeface="Georgia" panose="02040502050405020303" pitchFamily="18" charset="0"/>
              <a:ea typeface="Calibri" panose="020F0502020204030204" pitchFamily="34" charset="0"/>
              <a:cs typeface="Apex New Book"/>
            </a:endParaRPr>
          </a:p>
          <a:p>
            <a:pPr marL="342900" lvl="8" indent="-342900" algn="just">
              <a:spcAft>
                <a:spcPts val="445"/>
              </a:spcAft>
              <a:buFont typeface="Symbol" panose="05050102010706020507" pitchFamily="18" charset="2"/>
              <a:buChar char=""/>
            </a:pPr>
            <a:r>
              <a:rPr lang="en-ZA" sz="2000">
                <a:solidFill>
                  <a:srgbClr val="000000"/>
                </a:solidFill>
                <a:effectLst/>
                <a:latin typeface="Georgia" panose="02040502050405020303" pitchFamily="18" charset="0"/>
                <a:ea typeface="Calibri" panose="020F0502020204030204" pitchFamily="34" charset="0"/>
                <a:cs typeface="Apex New Book"/>
              </a:rPr>
              <a:t>Limited involvement of Social Service Practitioners (</a:t>
            </a:r>
            <a:r>
              <a:rPr lang="en-ZA" sz="2000">
                <a:latin typeface="Georgia" panose="02040502050405020303" pitchFamily="18" charset="0"/>
                <a:ea typeface="Calibri" panose="020F0502020204030204" pitchFamily="34" charset="0"/>
                <a:cs typeface="Apex New Book"/>
              </a:rPr>
              <a:t>S</a:t>
            </a:r>
            <a:r>
              <a:rPr lang="en-ZA" sz="2000">
                <a:solidFill>
                  <a:srgbClr val="000000"/>
                </a:solidFill>
                <a:effectLst/>
                <a:latin typeface="Georgia" panose="02040502050405020303" pitchFamily="18" charset="0"/>
                <a:ea typeface="Calibri" panose="020F0502020204030204" pitchFamily="34" charset="0"/>
                <a:cs typeface="Apex New Book"/>
              </a:rPr>
              <a:t>SPs) in </a:t>
            </a:r>
            <a:r>
              <a:rPr lang="en-ZA" sz="2000">
                <a:solidFill>
                  <a:srgbClr val="000000"/>
                </a:solidFill>
                <a:latin typeface="Georgia" panose="02040502050405020303" pitchFamily="18" charset="0"/>
                <a:ea typeface="Calibri" panose="020F0502020204030204" pitchFamily="34" charset="0"/>
                <a:cs typeface="Apex New Book"/>
              </a:rPr>
              <a:t>HIV</a:t>
            </a:r>
            <a:r>
              <a:rPr lang="en-ZA" sz="2000">
                <a:solidFill>
                  <a:srgbClr val="000000"/>
                </a:solidFill>
                <a:effectLst/>
                <a:latin typeface="Georgia" panose="02040502050405020303" pitchFamily="18" charset="0"/>
                <a:ea typeface="Calibri" panose="020F0502020204030204" pitchFamily="34" charset="0"/>
                <a:cs typeface="Apex New Book"/>
              </a:rPr>
              <a:t> Testing Services (HTS)</a:t>
            </a:r>
          </a:p>
          <a:p>
            <a:pPr marL="342900" lvl="8" indent="-342900" algn="just">
              <a:spcAft>
                <a:spcPts val="445"/>
              </a:spcAft>
              <a:buFont typeface="Symbol" panose="05050102010706020507" pitchFamily="18" charset="2"/>
              <a:buChar char=""/>
            </a:pPr>
            <a:r>
              <a:rPr lang="en-ZA" sz="2000">
                <a:solidFill>
                  <a:srgbClr val="000000"/>
                </a:solidFill>
                <a:effectLst/>
                <a:latin typeface="Georgia" panose="02040502050405020303" pitchFamily="18" charset="0"/>
                <a:ea typeface="Calibri" panose="020F0502020204030204" pitchFamily="34" charset="0"/>
                <a:cs typeface="Apex New Book"/>
              </a:rPr>
              <a:t>Lack of psychosocial support</a:t>
            </a:r>
            <a:r>
              <a:rPr lang="en-ZA" sz="2000">
                <a:solidFill>
                  <a:srgbClr val="000000"/>
                </a:solidFill>
                <a:latin typeface="Georgia" panose="02040502050405020303" pitchFamily="18" charset="0"/>
                <a:ea typeface="Calibri" panose="020F0502020204030204" pitchFamily="34" charset="0"/>
                <a:cs typeface="Apex New Book"/>
              </a:rPr>
              <a:t> as part of holistic care</a:t>
            </a:r>
            <a:endParaRPr lang="en-ZA" sz="2000">
              <a:solidFill>
                <a:srgbClr val="CB4337"/>
              </a:solidFill>
              <a:effectLst/>
              <a:latin typeface="Georgia" panose="02040502050405020303" pitchFamily="18" charset="0"/>
              <a:ea typeface="Calibri" panose="020F0502020204030204" pitchFamily="34" charset="0"/>
              <a:cs typeface="Apex New Book"/>
            </a:endParaRPr>
          </a:p>
          <a:p>
            <a:pPr marL="342900" lvl="8" indent="-342900" algn="just">
              <a:spcAft>
                <a:spcPts val="445"/>
              </a:spcAft>
              <a:buFont typeface="Symbol" panose="05050102010706020507" pitchFamily="18" charset="2"/>
              <a:buChar char=""/>
            </a:pPr>
            <a:r>
              <a:rPr lang="en-ZA" sz="2000">
                <a:solidFill>
                  <a:srgbClr val="000000"/>
                </a:solidFill>
                <a:latin typeface="Georgia" panose="02040502050405020303" pitchFamily="18" charset="0"/>
                <a:ea typeface="Calibri" panose="020F0502020204030204" pitchFamily="34" charset="0"/>
                <a:cs typeface="Calibri"/>
              </a:rPr>
              <a:t>Limited ability to achieve South Africa's National Strategic Plan for TB, HIV, STIs goals towards 95-95-95</a:t>
            </a:r>
            <a:endParaRPr lang="en-ZA" sz="2000">
              <a:solidFill>
                <a:srgbClr val="000000"/>
              </a:solidFill>
              <a:latin typeface="Georgia" panose="02040502050405020303" pitchFamily="18" charset="0"/>
              <a:ea typeface="Calibri" panose="020F0502020204030204" pitchFamily="34" charset="0"/>
              <a:cs typeface="Apex New Book"/>
            </a:endParaRPr>
          </a:p>
          <a:p>
            <a:pPr>
              <a:spcAft>
                <a:spcPts val="445"/>
              </a:spcAft>
            </a:pPr>
            <a:endParaRPr lang="en-ZA" sz="2400">
              <a:solidFill>
                <a:srgbClr val="000000"/>
              </a:solidFill>
              <a:latin typeface="Apex New Book"/>
              <a:ea typeface="Calibri" panose="020F0502020204030204" pitchFamily="34" charset="0"/>
              <a:cs typeface="Apex New Book"/>
            </a:endParaRPr>
          </a:p>
        </p:txBody>
      </p:sp>
      <p:pic>
        <p:nvPicPr>
          <p:cNvPr id="2" name="Picture 1">
            <a:extLst>
              <a:ext uri="{FF2B5EF4-FFF2-40B4-BE49-F238E27FC236}">
                <a16:creationId xmlns:a16="http://schemas.microsoft.com/office/drawing/2014/main" id="{DEBAD316-3450-47AC-56AA-7B9363994F35}"/>
              </a:ext>
            </a:extLst>
          </p:cNvPr>
          <p:cNvPicPr>
            <a:picLocks noChangeAspect="1"/>
          </p:cNvPicPr>
          <p:nvPr/>
        </p:nvPicPr>
        <p:blipFill>
          <a:blip r:embed="rId2"/>
          <a:stretch>
            <a:fillRect/>
          </a:stretch>
        </p:blipFill>
        <p:spPr>
          <a:xfrm>
            <a:off x="3747393" y="901959"/>
            <a:ext cx="681783" cy="684904"/>
          </a:xfrm>
          <a:prstGeom prst="rect">
            <a:avLst/>
          </a:prstGeom>
        </p:spPr>
      </p:pic>
    </p:spTree>
    <p:extLst>
      <p:ext uri="{BB962C8B-B14F-4D97-AF65-F5344CB8AC3E}">
        <p14:creationId xmlns:p14="http://schemas.microsoft.com/office/powerpoint/2010/main" val="4217912399"/>
      </p:ext>
    </p:extLst>
  </p:cSld>
  <p:clrMapOvr>
    <a:masterClrMapping/>
  </p:clrMapOvr>
  <mc:AlternateContent xmlns:mc="http://schemas.openxmlformats.org/markup-compatibility/2006" xmlns:p14="http://schemas.microsoft.com/office/powerpoint/2010/main">
    <mc:Choice Requires="p14">
      <p:transition spd="slow" p14:dur="2000" advTm="26148"/>
    </mc:Choice>
    <mc:Fallback xmlns="">
      <p:transition spd="slow" advTm="2614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69280" y="78658"/>
            <a:ext cx="11422720" cy="900396"/>
          </a:xfrm>
        </p:spPr>
        <p:txBody>
          <a:bodyPr>
            <a:noAutofit/>
          </a:bodyPr>
          <a:lstStyle/>
          <a:p>
            <a:pPr algn="ctr"/>
            <a:r>
              <a:rPr lang="en-ZA" sz="3200" b="1" kern="100">
                <a:solidFill>
                  <a:srgbClr val="E78F30"/>
                </a:solidFill>
                <a:latin typeface="Arial" panose="020B0604020202020204" pitchFamily="34" charset="0"/>
                <a:ea typeface="Calibri" panose="020F0502020204030204" pitchFamily="34" charset="0"/>
                <a:cs typeface="Arial" panose="020B0604020202020204" pitchFamily="34" charset="0"/>
              </a:rPr>
              <a:t>Development of the </a:t>
            </a:r>
            <a:br>
              <a:rPr lang="en-ZA" sz="3200" b="1" kern="100">
                <a:solidFill>
                  <a:srgbClr val="E78F30"/>
                </a:solidFill>
                <a:latin typeface="Arial" panose="020B0604020202020204" pitchFamily="34" charset="0"/>
                <a:ea typeface="Calibri" panose="020F0502020204030204" pitchFamily="34" charset="0"/>
                <a:cs typeface="Arial" panose="020B0604020202020204" pitchFamily="34" charset="0"/>
              </a:rPr>
            </a:br>
            <a:r>
              <a:rPr lang="en-ZA" sz="3200" b="1" kern="100">
                <a:solidFill>
                  <a:srgbClr val="E78F30"/>
                </a:solidFill>
                <a:latin typeface="Arial" panose="020B0604020202020204" pitchFamily="34" charset="0"/>
                <a:ea typeface="Calibri" panose="020F0502020204030204" pitchFamily="34" charset="0"/>
                <a:cs typeface="Arial" panose="020B0604020202020204" pitchFamily="34" charset="0"/>
              </a:rPr>
              <a:t>National Guideline for Social Service Practitioners </a:t>
            </a:r>
            <a:endParaRPr lang="en-US" altLang="en-US" sz="32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6148" name="Content Placeholder 2"/>
          <p:cNvSpPr>
            <a:spLocks noGrp="1"/>
          </p:cNvSpPr>
          <p:nvPr>
            <p:ph idx="1"/>
          </p:nvPr>
        </p:nvSpPr>
        <p:spPr>
          <a:xfrm>
            <a:off x="4431520" y="1148482"/>
            <a:ext cx="7051516" cy="5630860"/>
          </a:xfrm>
        </p:spPr>
        <p:txBody>
          <a:bodyPr vert="horz" lIns="91440" tIns="45720" rIns="91440" bIns="45720" rtlCol="0" anchor="t">
            <a:normAutofit/>
          </a:bodyPr>
          <a:lstStyle/>
          <a:p>
            <a:pPr marL="400050" lvl="1" indent="0">
              <a:buNone/>
            </a:pPr>
            <a:r>
              <a:rPr lang="en-ZA" sz="2000">
                <a:latin typeface="Georgia" panose="02040502050405020303" pitchFamily="18" charset="0"/>
                <a:cs typeface="Calibri"/>
              </a:rPr>
              <a:t>In response to the National Strategic Plan for HIV and AIDS, TB and STIs 2017-2022, DSD with the support of GCBS, developed guidelines in 2019 </a:t>
            </a:r>
            <a:r>
              <a:rPr lang="en-ZA" altLang="en-US" sz="2000">
                <a:latin typeface="Georgia" panose="02040502050405020303" pitchFamily="18" charset="0"/>
                <a:cs typeface="Arial"/>
              </a:rPr>
              <a:t>to:</a:t>
            </a:r>
            <a:endParaRPr lang="en-ZA" altLang="en-US" sz="2000">
              <a:latin typeface="Georgia" panose="02040502050405020303" pitchFamily="18" charset="0"/>
              <a:cs typeface="Arial" panose="020B0604020202020204" pitchFamily="34" charset="0"/>
            </a:endParaRPr>
          </a:p>
          <a:p>
            <a:pPr marL="742950" lvl="1" indent="-342900">
              <a:lnSpc>
                <a:spcPct val="100000"/>
              </a:lnSpc>
              <a:spcBef>
                <a:spcPts val="600"/>
              </a:spcBef>
            </a:pPr>
            <a:r>
              <a:rPr lang="en-ZA" sz="2000">
                <a:latin typeface="Georgia" panose="02040502050405020303" pitchFamily="18" charset="0"/>
                <a:cs typeface="Calibri"/>
              </a:rPr>
              <a:t>Respond to the departmental mandate of  providing prevention, early intervention, and support services to children who need HIV testing and support services</a:t>
            </a:r>
            <a:endParaRPr lang="en-US" sz="2000">
              <a:latin typeface="Georgia" panose="02040502050405020303" pitchFamily="18" charset="0"/>
              <a:cs typeface="Calibri"/>
            </a:endParaRPr>
          </a:p>
          <a:p>
            <a:pPr marL="742950" lvl="1" indent="-342900">
              <a:lnSpc>
                <a:spcPct val="100000"/>
              </a:lnSpc>
              <a:spcBef>
                <a:spcPts val="600"/>
              </a:spcBef>
            </a:pPr>
            <a:r>
              <a:rPr lang="en-ZA" altLang="en-US" sz="2000">
                <a:latin typeface="Georgia" panose="02040502050405020303" pitchFamily="18" charset="0"/>
                <a:cs typeface="Arial"/>
              </a:rPr>
              <a:t>Position SSPs to effectively respond to HIV by developing their competencies and skills</a:t>
            </a:r>
          </a:p>
          <a:p>
            <a:pPr marL="742950" lvl="1" indent="-342900">
              <a:lnSpc>
                <a:spcPct val="100000"/>
              </a:lnSpc>
              <a:spcBef>
                <a:spcPts val="600"/>
              </a:spcBef>
            </a:pPr>
            <a:r>
              <a:rPr lang="en-ZA" altLang="en-US" sz="2000">
                <a:latin typeface="Georgia" panose="02040502050405020303" pitchFamily="18" charset="0"/>
                <a:cs typeface="Arial"/>
              </a:rPr>
              <a:t>Elevate the role of psychosocial support</a:t>
            </a:r>
            <a:endParaRPr lang="en-ZA" sz="2000">
              <a:latin typeface="Georgia" panose="02040502050405020303" pitchFamily="18" charset="0"/>
              <a:cs typeface="Arial"/>
            </a:endParaRPr>
          </a:p>
          <a:p>
            <a:pPr marL="742950" lvl="1" indent="-342900">
              <a:lnSpc>
                <a:spcPct val="100000"/>
              </a:lnSpc>
              <a:spcBef>
                <a:spcPts val="600"/>
              </a:spcBef>
            </a:pPr>
            <a:r>
              <a:rPr lang="en-ZA" altLang="en-US" sz="2000">
                <a:latin typeface="Georgia" panose="02040502050405020303" pitchFamily="18" charset="0"/>
                <a:cs typeface="Arial"/>
              </a:rPr>
              <a:t>Ensure early identification of orphans and vulnerable children, adolescents, and youth (OVCAY) at highest risk of HIV through risk assessments and link them to HIV testing services and access to treatment</a:t>
            </a:r>
            <a:endParaRPr lang="en-ZA" sz="2000">
              <a:latin typeface="Georgia" panose="02040502050405020303" pitchFamily="18" charset="0"/>
              <a:cs typeface="Calibri"/>
            </a:endParaRPr>
          </a:p>
          <a:p>
            <a:pPr marL="742950" lvl="1" indent="-342900">
              <a:lnSpc>
                <a:spcPct val="100000"/>
              </a:lnSpc>
              <a:spcBef>
                <a:spcPts val="600"/>
              </a:spcBef>
            </a:pPr>
            <a:r>
              <a:rPr lang="en-ZA" altLang="en-US" sz="2000">
                <a:latin typeface="Georgia" panose="02040502050405020303" pitchFamily="18" charset="0"/>
                <a:cs typeface="Arial"/>
              </a:rPr>
              <a:t>Contribute to 95-95-95 targets and the road </a:t>
            </a:r>
            <a:r>
              <a:rPr lang="en-ZA" altLang="en-US" sz="2000">
                <a:latin typeface="Georgia" panose="02040502050405020303" pitchFamily="18" charset="0"/>
              </a:rPr>
              <a:t>to Undetectable=</a:t>
            </a:r>
            <a:r>
              <a:rPr lang="en-ZA" altLang="en-US" sz="2000" err="1">
                <a:latin typeface="Georgia" panose="02040502050405020303" pitchFamily="18" charset="0"/>
              </a:rPr>
              <a:t>Untransmittable</a:t>
            </a:r>
            <a:endParaRPr lang="en-ZA" altLang="en-US" sz="2000">
              <a:latin typeface="Georgia" panose="02040502050405020303" pitchFamily="18" charset="0"/>
            </a:endParaRPr>
          </a:p>
        </p:txBody>
      </p:sp>
      <p:sp>
        <p:nvSpPr>
          <p:cNvPr id="61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02358BD-C104-400A-B94B-74E88FA19D05}" type="slidenum">
              <a:rPr lang="en-GB" altLang="en-US" sz="1400">
                <a:solidFill>
                  <a:srgbClr val="000000"/>
                </a:solidFill>
              </a:rPr>
              <a:pPr>
                <a:spcBef>
                  <a:spcPct val="0"/>
                </a:spcBef>
                <a:buFontTx/>
                <a:buNone/>
              </a:pPr>
              <a:t>6</a:t>
            </a:fld>
            <a:endParaRPr lang="en-GB" altLang="en-US" sz="1400">
              <a:solidFill>
                <a:srgbClr val="000000"/>
              </a:solidFill>
            </a:endParaRPr>
          </a:p>
        </p:txBody>
      </p:sp>
      <p:pic>
        <p:nvPicPr>
          <p:cNvPr id="61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095" y="1017778"/>
            <a:ext cx="4320192" cy="56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46919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02562E5-FEAC-CD6D-3F51-B1150798E391}"/>
              </a:ext>
            </a:extLst>
          </p:cNvPr>
          <p:cNvGrpSpPr/>
          <p:nvPr/>
        </p:nvGrpSpPr>
        <p:grpSpPr>
          <a:xfrm>
            <a:off x="6787763" y="1258026"/>
            <a:ext cx="1993219" cy="5093277"/>
            <a:chOff x="6536725" y="1518035"/>
            <a:chExt cx="1887598" cy="4384894"/>
          </a:xfrm>
        </p:grpSpPr>
        <p:pic>
          <p:nvPicPr>
            <p:cNvPr id="14338" name="Picture 2">
              <a:extLst>
                <a:ext uri="{FF2B5EF4-FFF2-40B4-BE49-F238E27FC236}">
                  <a16:creationId xmlns:a16="http://schemas.microsoft.com/office/drawing/2014/main" id="{796A004D-A315-485C-98BB-03ED81E496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6725" y="4050631"/>
              <a:ext cx="1887598" cy="185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2">
              <a:extLst>
                <a:ext uri="{FF2B5EF4-FFF2-40B4-BE49-F238E27FC236}">
                  <a16:creationId xmlns:a16="http://schemas.microsoft.com/office/drawing/2014/main" id="{81BDF3BE-3B95-453D-A302-20FC64FA4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693" y="1518035"/>
              <a:ext cx="1851662" cy="2059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AutoShape 2" descr="Image result for picture of sa constitutio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grpSp>
        <p:nvGrpSpPr>
          <p:cNvPr id="8" name="Group 7">
            <a:extLst>
              <a:ext uri="{FF2B5EF4-FFF2-40B4-BE49-F238E27FC236}">
                <a16:creationId xmlns:a16="http://schemas.microsoft.com/office/drawing/2014/main" id="{2068183B-8437-FF34-20B8-F5A86D11C8DC}"/>
              </a:ext>
            </a:extLst>
          </p:cNvPr>
          <p:cNvGrpSpPr/>
          <p:nvPr/>
        </p:nvGrpSpPr>
        <p:grpSpPr>
          <a:xfrm>
            <a:off x="4077150" y="1261626"/>
            <a:ext cx="2253085" cy="5009633"/>
            <a:chOff x="3839406" y="1585624"/>
            <a:chExt cx="2288677" cy="4312883"/>
          </a:xfrm>
        </p:grpSpPr>
        <p:pic>
          <p:nvPicPr>
            <p:cNvPr id="4" name="Picture 3"/>
            <p:cNvPicPr>
              <a:picLocks noChangeAspect="1"/>
            </p:cNvPicPr>
            <p:nvPr/>
          </p:nvPicPr>
          <p:blipFill>
            <a:blip r:embed="rId5"/>
            <a:stretch>
              <a:fillRect/>
            </a:stretch>
          </p:blipFill>
          <p:spPr>
            <a:xfrm>
              <a:off x="3895766" y="1585624"/>
              <a:ext cx="2175956" cy="192473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9406" y="4055053"/>
              <a:ext cx="2288677" cy="1843454"/>
            </a:xfrm>
            <a:prstGeom prst="rect">
              <a:avLst/>
            </a:prstGeom>
          </p:spPr>
        </p:pic>
      </p:grpSp>
      <p:pic>
        <p:nvPicPr>
          <p:cNvPr id="10" name="Picture 9">
            <a:extLst>
              <a:ext uri="{FF2B5EF4-FFF2-40B4-BE49-F238E27FC236}">
                <a16:creationId xmlns:a16="http://schemas.microsoft.com/office/drawing/2014/main" id="{A2CF431D-EF6B-B41F-635E-813A9E3B59C1}"/>
              </a:ext>
            </a:extLst>
          </p:cNvPr>
          <p:cNvPicPr>
            <a:picLocks noChangeAspect="1"/>
          </p:cNvPicPr>
          <p:nvPr/>
        </p:nvPicPr>
        <p:blipFill>
          <a:blip r:embed="rId7"/>
          <a:stretch>
            <a:fillRect/>
          </a:stretch>
        </p:blipFill>
        <p:spPr>
          <a:xfrm>
            <a:off x="230570" y="1439871"/>
            <a:ext cx="3555077" cy="4434938"/>
          </a:xfrm>
          <a:prstGeom prst="rect">
            <a:avLst/>
          </a:prstGeom>
        </p:spPr>
      </p:pic>
      <p:pic>
        <p:nvPicPr>
          <p:cNvPr id="11" name="Picture 10">
            <a:extLst>
              <a:ext uri="{FF2B5EF4-FFF2-40B4-BE49-F238E27FC236}">
                <a16:creationId xmlns:a16="http://schemas.microsoft.com/office/drawing/2014/main" id="{60C00E9F-E508-7923-4030-FC0A972A6145}"/>
              </a:ext>
            </a:extLst>
          </p:cNvPr>
          <p:cNvPicPr>
            <a:picLocks noChangeAspect="1"/>
          </p:cNvPicPr>
          <p:nvPr/>
        </p:nvPicPr>
        <p:blipFill>
          <a:blip r:embed="rId8"/>
          <a:stretch>
            <a:fillRect/>
          </a:stretch>
        </p:blipFill>
        <p:spPr>
          <a:xfrm>
            <a:off x="63500" y="1872316"/>
            <a:ext cx="3138710" cy="1625062"/>
          </a:xfrm>
          <a:prstGeom prst="rect">
            <a:avLst/>
          </a:prstGeom>
        </p:spPr>
      </p:pic>
      <p:grpSp>
        <p:nvGrpSpPr>
          <p:cNvPr id="6" name="Group 5">
            <a:extLst>
              <a:ext uri="{FF2B5EF4-FFF2-40B4-BE49-F238E27FC236}">
                <a16:creationId xmlns:a16="http://schemas.microsoft.com/office/drawing/2014/main" id="{7C830F3F-0E1C-AA2F-11B3-E77CEFB63382}"/>
              </a:ext>
            </a:extLst>
          </p:cNvPr>
          <p:cNvGrpSpPr/>
          <p:nvPr/>
        </p:nvGrpSpPr>
        <p:grpSpPr>
          <a:xfrm>
            <a:off x="9238510" y="1240659"/>
            <a:ext cx="1880593" cy="5496709"/>
            <a:chOff x="9000767" y="1477270"/>
            <a:chExt cx="1780940" cy="4732215"/>
          </a:xfrm>
        </p:grpSpPr>
        <p:pic>
          <p:nvPicPr>
            <p:cNvPr id="14341" name="Picture 7">
              <a:extLst>
                <a:ext uri="{FF2B5EF4-FFF2-40B4-BE49-F238E27FC236}">
                  <a16:creationId xmlns:a16="http://schemas.microsoft.com/office/drawing/2014/main" id="{51F37982-EED0-4C06-A14F-20886A6FBDB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16528" y="1477270"/>
              <a:ext cx="1549418" cy="214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a:stretch>
              <a:fillRect/>
            </a:stretch>
          </p:blipFill>
          <p:spPr>
            <a:xfrm>
              <a:off x="9000767" y="3744075"/>
              <a:ext cx="1780940" cy="2465410"/>
            </a:xfrm>
            <a:prstGeom prst="rect">
              <a:avLst/>
            </a:prstGeom>
          </p:spPr>
        </p:pic>
      </p:grpSp>
      <p:sp>
        <p:nvSpPr>
          <p:cNvPr id="3" name="Round Diagonal Corner Rectangle 2">
            <a:extLst>
              <a:ext uri="{FF2B5EF4-FFF2-40B4-BE49-F238E27FC236}">
                <a16:creationId xmlns:a16="http://schemas.microsoft.com/office/drawing/2014/main" id="{C85206D4-D4F7-B64B-7019-CBEE1A19FC65}"/>
              </a:ext>
            </a:extLst>
          </p:cNvPr>
          <p:cNvSpPr/>
          <p:nvPr/>
        </p:nvSpPr>
        <p:spPr>
          <a:xfrm>
            <a:off x="334978" y="270979"/>
            <a:ext cx="11503937" cy="715378"/>
          </a:xfrm>
          <a:prstGeom prst="round2DiagRect">
            <a:avLst/>
          </a:prstGeom>
          <a:solidFill>
            <a:srgbClr val="E78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b="1">
                <a:solidFill>
                  <a:prstClr val="white">
                    <a:lumMod val="95000"/>
                  </a:prstClr>
                </a:solidFill>
                <a:latin typeface="Arial" panose="020B0604020202020204" pitchFamily="34" charset="0"/>
                <a:ea typeface="+mj-ea"/>
                <a:cs typeface="Arial" panose="020B0604020202020204" pitchFamily="34" charset="0"/>
              </a:rPr>
              <a:t>Other national guiding policies and strategies </a:t>
            </a:r>
            <a:endParaRPr lang="en-US"/>
          </a:p>
        </p:txBody>
      </p:sp>
    </p:spTree>
    <p:extLst>
      <p:ext uri="{BB962C8B-B14F-4D97-AF65-F5344CB8AC3E}">
        <p14:creationId xmlns:p14="http://schemas.microsoft.com/office/powerpoint/2010/main" val="95008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2575" y="68826"/>
            <a:ext cx="8823243" cy="932201"/>
          </a:xfrm>
        </p:spPr>
        <p:txBody>
          <a:bodyPr>
            <a:normAutofit fontScale="90000"/>
          </a:bodyPr>
          <a:lstStyle/>
          <a:p>
            <a:pPr algn="l"/>
            <a:r>
              <a:rPr lang="en-ZA" sz="4400" b="1" kern="100">
                <a:solidFill>
                  <a:srgbClr val="E78F30"/>
                </a:solidFill>
                <a:latin typeface="Arial" panose="020B0604020202020204" pitchFamily="34" charset="0"/>
                <a:ea typeface="Calibri" panose="020F0502020204030204" pitchFamily="34" charset="0"/>
                <a:cs typeface="Arial" panose="020B0604020202020204" pitchFamily="34" charset="0"/>
              </a:rPr>
              <a:t>Translating guidelines into action</a:t>
            </a:r>
            <a:endParaRPr lang="en-ZA" sz="4400" b="1">
              <a:ln w="22225">
                <a:solidFill>
                  <a:srgbClr val="ED7D31"/>
                </a:solidFill>
                <a:prstDash val="solid"/>
              </a:ln>
              <a:solidFill>
                <a:schemeClr val="accent2">
                  <a:lumMod val="40000"/>
                  <a:lumOff val="60000"/>
                </a:schemeClr>
              </a:solidFill>
              <a:latin typeface="Calibri Light"/>
              <a:cs typeface="Calibri Light"/>
            </a:endParaRPr>
          </a:p>
        </p:txBody>
      </p:sp>
      <p:sp>
        <p:nvSpPr>
          <p:cNvPr id="3" name="Subtitle 2"/>
          <p:cNvSpPr>
            <a:spLocks noGrp="1"/>
          </p:cNvSpPr>
          <p:nvPr>
            <p:ph type="subTitle" idx="1"/>
          </p:nvPr>
        </p:nvSpPr>
        <p:spPr>
          <a:xfrm>
            <a:off x="1639502" y="1001028"/>
            <a:ext cx="9855812" cy="4408369"/>
          </a:xfrm>
        </p:spPr>
        <p:txBody>
          <a:bodyPr>
            <a:normAutofit/>
          </a:bodyPr>
          <a:lstStyle/>
          <a:p>
            <a:pPr algn="l"/>
            <a:endParaRPr lang="en-ZA" sz="2400" b="1">
              <a:solidFill>
                <a:schemeClr val="tx1"/>
              </a:solidFill>
              <a:latin typeface="Arial" panose="020B0604020202020204" pitchFamily="34" charset="0"/>
              <a:cs typeface="Arial" panose="020B0604020202020204" pitchFamily="34" charset="0"/>
            </a:endParaRPr>
          </a:p>
          <a:p>
            <a:pPr lvl="1" algn="l"/>
            <a:endParaRPr lang="en-ZA" sz="2000" b="1">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2743200" y="1145924"/>
            <a:ext cx="9200758" cy="5165517"/>
          </a:xfrm>
          <a:prstGeom prst="rect">
            <a:avLst/>
          </a:prstGeom>
        </p:spPr>
        <p:txBody>
          <a:bodyPr wrap="square" lIns="91440" tIns="45720" rIns="91440" bIns="45720" anchor="t">
            <a:spAutoFit/>
          </a:bodyPr>
          <a:lstStyle/>
          <a:p>
            <a:pPr marL="457200" indent="-457200">
              <a:lnSpc>
                <a:spcPct val="90000"/>
              </a:lnSpc>
              <a:spcBef>
                <a:spcPts val="1000"/>
              </a:spcBef>
              <a:buFont typeface="Wingdings" panose="05000000000000000000" pitchFamily="2" charset="2"/>
              <a:buChar char="v"/>
              <a:defRPr/>
            </a:pPr>
            <a:r>
              <a:rPr lang="en-ZA" sz="2000" b="1">
                <a:latin typeface="Georgia" panose="02040502050405020303" pitchFamily="18" charset="0"/>
              </a:rPr>
              <a:t>Trainings conducted </a:t>
            </a:r>
            <a:r>
              <a:rPr lang="en-ZA" sz="2000">
                <a:latin typeface="Georgia" panose="02040502050405020303" pitchFamily="18" charset="0"/>
              </a:rPr>
              <a:t>throughout the country using a Train the Trainer (</a:t>
            </a:r>
            <a:r>
              <a:rPr lang="en-ZA" sz="2000" err="1">
                <a:latin typeface="Georgia" panose="02040502050405020303" pitchFamily="18" charset="0"/>
              </a:rPr>
              <a:t>ToT</a:t>
            </a:r>
            <a:r>
              <a:rPr lang="en-ZA" sz="2000">
                <a:latin typeface="Georgia" panose="02040502050405020303" pitchFamily="18" charset="0"/>
              </a:rPr>
              <a:t>) approach to sensitize SSPs on issues of HIV from 2019, setback in 2020 due to the COVID pandemic. </a:t>
            </a:r>
          </a:p>
          <a:p>
            <a:pPr marL="457200" indent="-457200">
              <a:lnSpc>
                <a:spcPct val="90000"/>
              </a:lnSpc>
              <a:spcBef>
                <a:spcPts val="1000"/>
              </a:spcBef>
              <a:buFont typeface="Wingdings" panose="05000000000000000000" pitchFamily="2" charset="2"/>
              <a:buChar char="v"/>
              <a:defRPr/>
            </a:pPr>
            <a:r>
              <a:rPr lang="en-ZA" sz="2000">
                <a:latin typeface="Georgia" panose="02040502050405020303" pitchFamily="18" charset="0"/>
              </a:rPr>
              <a:t>Registered with the South African Council for Social Service Practitioners (SACSSP) for </a:t>
            </a:r>
            <a:r>
              <a:rPr lang="en-ZA" sz="2000" b="1">
                <a:latin typeface="Georgia" panose="02040502050405020303" pitchFamily="18" charset="0"/>
              </a:rPr>
              <a:t>continuous professional development </a:t>
            </a:r>
            <a:r>
              <a:rPr lang="en-ZA" sz="2000">
                <a:latin typeface="Georgia" panose="02040502050405020303" pitchFamily="18" charset="0"/>
              </a:rPr>
              <a:t>(upon completion of training, SSPs receive continuous professional development points). </a:t>
            </a:r>
            <a:endParaRPr lang="en-ZA" sz="2000" b="1">
              <a:latin typeface="Georgia" panose="02040502050405020303" pitchFamily="18" charset="0"/>
              <a:cs typeface="Calibri"/>
            </a:endParaRPr>
          </a:p>
          <a:p>
            <a:pPr marL="457200" indent="-457200">
              <a:lnSpc>
                <a:spcPct val="90000"/>
              </a:lnSpc>
              <a:spcBef>
                <a:spcPts val="1000"/>
              </a:spcBef>
              <a:buFont typeface="Wingdings" panose="05000000000000000000" pitchFamily="2" charset="2"/>
              <a:buChar char="v"/>
              <a:defRPr/>
            </a:pPr>
            <a:r>
              <a:rPr lang="en-ZA" sz="2000" kern="0">
                <a:latin typeface="Georgia" panose="02040502050405020303" pitchFamily="18" charset="0"/>
                <a:cs typeface="Calibri"/>
              </a:rPr>
              <a:t>DSD included </a:t>
            </a:r>
            <a:r>
              <a:rPr lang="en-ZA" sz="2000" b="1" kern="0">
                <a:latin typeface="Georgia" panose="02040502050405020303" pitchFamily="18" charset="0"/>
                <a:cs typeface="Calibri"/>
              </a:rPr>
              <a:t>capacity development indicators </a:t>
            </a:r>
            <a:r>
              <a:rPr lang="en-ZA" sz="2000" kern="0">
                <a:latin typeface="Georgia" panose="02040502050405020303" pitchFamily="18" charset="0"/>
                <a:cs typeface="Calibri"/>
              </a:rPr>
              <a:t>on the guidelines in its annual performance plan to ensure guidelines translated to direct service delivery to support CALHIV  </a:t>
            </a:r>
            <a:r>
              <a:rPr lang="en-ZA" sz="2000" kern="0">
                <a:solidFill>
                  <a:srgbClr val="CB4337"/>
                </a:solidFill>
                <a:latin typeface="Georgia" panose="02040502050405020303" pitchFamily="18" charset="0"/>
                <a:cs typeface="Calibri"/>
              </a:rPr>
              <a:t> </a:t>
            </a:r>
            <a:endParaRPr lang="en-ZA" sz="2000" kern="0">
              <a:solidFill>
                <a:srgbClr val="CB4337"/>
              </a:solidFill>
              <a:latin typeface="Georgia" panose="02040502050405020303" pitchFamily="18" charset="0"/>
            </a:endParaRPr>
          </a:p>
          <a:p>
            <a:pPr marL="457200" indent="-457200">
              <a:lnSpc>
                <a:spcPct val="90000"/>
              </a:lnSpc>
              <a:spcBef>
                <a:spcPts val="1000"/>
              </a:spcBef>
              <a:buFont typeface="Wingdings" panose="05000000000000000000" pitchFamily="2" charset="2"/>
              <a:buChar char="v"/>
              <a:defRPr/>
            </a:pPr>
            <a:r>
              <a:rPr lang="en-ZA" sz="2000">
                <a:latin typeface="Georgia" panose="02040502050405020303" pitchFamily="18" charset="0"/>
              </a:rPr>
              <a:t>Out of South Africa's 52 districts, SSPs in 27 high burdened districts have been trained on the guidelines. </a:t>
            </a:r>
            <a:endParaRPr lang="en-ZA" sz="2000" kern="0">
              <a:latin typeface="Georgia" panose="02040502050405020303" pitchFamily="18" charset="0"/>
            </a:endParaRPr>
          </a:p>
          <a:p>
            <a:pPr marL="457200" indent="-457200">
              <a:lnSpc>
                <a:spcPct val="90000"/>
              </a:lnSpc>
              <a:spcBef>
                <a:spcPts val="1000"/>
              </a:spcBef>
              <a:buFont typeface="Wingdings" panose="05000000000000000000" pitchFamily="2" charset="2"/>
              <a:buChar char="v"/>
              <a:defRPr/>
            </a:pPr>
            <a:r>
              <a:rPr lang="en-ZA" sz="2000">
                <a:latin typeface="Georgia" panose="02040502050405020303" pitchFamily="18" charset="0"/>
                <a:cs typeface="Calibri"/>
              </a:rPr>
              <a:t>After trainings, </a:t>
            </a:r>
            <a:r>
              <a:rPr lang="en-ZA" sz="2000" b="1">
                <a:latin typeface="Georgia" panose="02040502050405020303" pitchFamily="18" charset="0"/>
                <a:cs typeface="Calibri"/>
              </a:rPr>
              <a:t>DSD provided intensive support </a:t>
            </a:r>
            <a:r>
              <a:rPr lang="en-ZA" sz="2000">
                <a:latin typeface="Georgia" panose="02040502050405020303" pitchFamily="18" charset="0"/>
                <a:cs typeface="Calibri"/>
              </a:rPr>
              <a:t>in collaboration with GCBS to strengthen implementation of the guidelines in targeted districts.</a:t>
            </a:r>
            <a:endParaRPr lang="en-ZA" sz="2000">
              <a:latin typeface="Georgia" panose="02040502050405020303" pitchFamily="18" charset="0"/>
            </a:endParaRPr>
          </a:p>
          <a:p>
            <a:pPr marL="457200" indent="-457200">
              <a:lnSpc>
                <a:spcPct val="90000"/>
              </a:lnSpc>
              <a:spcBef>
                <a:spcPts val="1000"/>
              </a:spcBef>
              <a:buFont typeface="Wingdings" panose="05000000000000000000" pitchFamily="2" charset="2"/>
              <a:buChar char="v"/>
              <a:defRPr/>
            </a:pPr>
            <a:r>
              <a:rPr lang="en-ZA" sz="2000">
                <a:latin typeface="Georgia" panose="02040502050405020303" pitchFamily="18" charset="0"/>
              </a:rPr>
              <a:t>The focus of this support included strengthening psychosocial support interventions; case management; addressing human rights violations; strengthening referrals and linkages, and to improving reporting.</a:t>
            </a:r>
            <a:endParaRPr lang="en-ZA" sz="2000">
              <a:latin typeface="Georgia" panose="02040502050405020303" pitchFamily="18" charset="0"/>
              <a:cs typeface="Calibri"/>
            </a:endParaRPr>
          </a:p>
        </p:txBody>
      </p:sp>
      <p:pic>
        <p:nvPicPr>
          <p:cNvPr id="5" name="Picture 4">
            <a:extLst>
              <a:ext uri="{FF2B5EF4-FFF2-40B4-BE49-F238E27FC236}">
                <a16:creationId xmlns:a16="http://schemas.microsoft.com/office/drawing/2014/main" id="{6BFE0F54-803C-4165-F494-C422FC85055E}"/>
              </a:ext>
            </a:extLst>
          </p:cNvPr>
          <p:cNvPicPr>
            <a:picLocks noChangeAspect="1"/>
          </p:cNvPicPr>
          <p:nvPr/>
        </p:nvPicPr>
        <p:blipFill>
          <a:blip r:embed="rId3"/>
          <a:stretch>
            <a:fillRect/>
          </a:stretch>
        </p:blipFill>
        <p:spPr>
          <a:xfrm>
            <a:off x="384694" y="1905000"/>
            <a:ext cx="1866515" cy="2540000"/>
          </a:xfrm>
          <a:prstGeom prst="rect">
            <a:avLst/>
          </a:prstGeom>
        </p:spPr>
      </p:pic>
      <p:pic>
        <p:nvPicPr>
          <p:cNvPr id="7" name="Picture 6">
            <a:extLst>
              <a:ext uri="{FF2B5EF4-FFF2-40B4-BE49-F238E27FC236}">
                <a16:creationId xmlns:a16="http://schemas.microsoft.com/office/drawing/2014/main" id="{42E4EA0A-63A9-D131-6B41-FA46406D1FE9}"/>
              </a:ext>
            </a:extLst>
          </p:cNvPr>
          <p:cNvPicPr>
            <a:picLocks noChangeAspect="1"/>
          </p:cNvPicPr>
          <p:nvPr/>
        </p:nvPicPr>
        <p:blipFill>
          <a:blip r:embed="rId4"/>
          <a:stretch>
            <a:fillRect/>
          </a:stretch>
        </p:blipFill>
        <p:spPr>
          <a:xfrm>
            <a:off x="10416761" y="258942"/>
            <a:ext cx="379057" cy="379057"/>
          </a:xfrm>
          <a:prstGeom prst="rect">
            <a:avLst/>
          </a:prstGeom>
        </p:spPr>
      </p:pic>
      <p:pic>
        <p:nvPicPr>
          <p:cNvPr id="8" name="Picture 7">
            <a:extLst>
              <a:ext uri="{FF2B5EF4-FFF2-40B4-BE49-F238E27FC236}">
                <a16:creationId xmlns:a16="http://schemas.microsoft.com/office/drawing/2014/main" id="{F48AB830-0349-6274-C509-DD640C729090}"/>
              </a:ext>
            </a:extLst>
          </p:cNvPr>
          <p:cNvPicPr>
            <a:picLocks noChangeAspect="1"/>
          </p:cNvPicPr>
          <p:nvPr/>
        </p:nvPicPr>
        <p:blipFill>
          <a:blip r:embed="rId5"/>
          <a:stretch>
            <a:fillRect/>
          </a:stretch>
        </p:blipFill>
        <p:spPr>
          <a:xfrm>
            <a:off x="10902076" y="493900"/>
            <a:ext cx="343901" cy="343901"/>
          </a:xfrm>
          <a:prstGeom prst="rect">
            <a:avLst/>
          </a:prstGeom>
        </p:spPr>
      </p:pic>
    </p:spTree>
    <p:extLst>
      <p:ext uri="{BB962C8B-B14F-4D97-AF65-F5344CB8AC3E}">
        <p14:creationId xmlns:p14="http://schemas.microsoft.com/office/powerpoint/2010/main" val="3289978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5964F5-26F2-9AD4-B148-594E7184F16D}"/>
              </a:ext>
            </a:extLst>
          </p:cNvPr>
          <p:cNvPicPr>
            <a:picLocks noChangeAspect="1"/>
          </p:cNvPicPr>
          <p:nvPr/>
        </p:nvPicPr>
        <p:blipFill>
          <a:blip r:embed="rId2"/>
          <a:stretch>
            <a:fillRect/>
          </a:stretch>
        </p:blipFill>
        <p:spPr>
          <a:xfrm>
            <a:off x="1063564" y="1767627"/>
            <a:ext cx="924773" cy="92477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8434" name="Title 1"/>
          <p:cNvSpPr>
            <a:spLocks noGrp="1"/>
          </p:cNvSpPr>
          <p:nvPr>
            <p:ph type="title"/>
          </p:nvPr>
        </p:nvSpPr>
        <p:spPr>
          <a:xfrm>
            <a:off x="838200" y="479493"/>
            <a:ext cx="10515599" cy="1050543"/>
          </a:xfrm>
        </p:spPr>
        <p:txBody>
          <a:bodyPr>
            <a:normAutofit/>
          </a:bodyPr>
          <a:lstStyle/>
          <a:p>
            <a:r>
              <a:rPr lang="en-ZA" sz="4000" b="1" kern="100">
                <a:solidFill>
                  <a:srgbClr val="E78F30"/>
                </a:solidFill>
                <a:latin typeface="Arial" panose="020B0604020202020204" pitchFamily="34" charset="0"/>
                <a:ea typeface="Calibri" panose="020F0502020204030204" pitchFamily="34" charset="0"/>
                <a:cs typeface="Arial" panose="020B0604020202020204" pitchFamily="34" charset="0"/>
              </a:rPr>
              <a:t>Key observations during rollout </a:t>
            </a:r>
            <a:endParaRPr lang="en-US" altLang="en-US" sz="4000" b="1">
              <a:ln w="22225">
                <a:solidFill>
                  <a:schemeClr val="accent2"/>
                </a:solidFill>
                <a:prstDash val="solid"/>
              </a:ln>
              <a:solidFill>
                <a:srgbClr val="E78F30"/>
              </a:solidFill>
              <a:latin typeface="Arial Black"/>
              <a:cs typeface="Arial"/>
            </a:endParaRPr>
          </a:p>
        </p:txBody>
      </p:sp>
      <p:sp>
        <p:nvSpPr>
          <p:cNvPr id="18436" name="Content Placeholder 2"/>
          <p:cNvSpPr>
            <a:spLocks noGrp="1"/>
          </p:cNvSpPr>
          <p:nvPr>
            <p:ph idx="1"/>
          </p:nvPr>
        </p:nvSpPr>
        <p:spPr>
          <a:xfrm>
            <a:off x="2448535" y="1711111"/>
            <a:ext cx="8470391" cy="4845907"/>
          </a:xfrm>
        </p:spPr>
        <p:txBody>
          <a:bodyPr vert="horz" lIns="91440" tIns="45720" rIns="91440" bIns="45720" rtlCol="0">
            <a:normAutofit/>
          </a:bodyPr>
          <a:lstStyle/>
          <a:p>
            <a:pPr marL="400050" lvl="1" indent="0">
              <a:buNone/>
            </a:pPr>
            <a:r>
              <a:rPr lang="en-ZA" altLang="en-US" sz="2000" b="1">
                <a:solidFill>
                  <a:srgbClr val="86AC3E"/>
                </a:solidFill>
                <a:latin typeface="Georgia" panose="02040502050405020303" pitchFamily="18" charset="0"/>
              </a:rPr>
              <a:t>Challenges raised</a:t>
            </a:r>
            <a:endParaRPr lang="en-ZA" altLang="en-US" sz="2000" b="1">
              <a:solidFill>
                <a:srgbClr val="86AC3E"/>
              </a:solidFill>
              <a:latin typeface="Georgia" panose="02040502050405020303" pitchFamily="18" charset="0"/>
              <a:cs typeface="Calibri" panose="020F0502020204030204"/>
            </a:endParaRPr>
          </a:p>
          <a:p>
            <a:pPr marL="857250" lvl="1" indent="-457200"/>
            <a:r>
              <a:rPr lang="en-ZA" altLang="en-US" sz="1800">
                <a:latin typeface="Georgia" panose="02040502050405020303" pitchFamily="18" charset="0"/>
              </a:rPr>
              <a:t>HIV still viewed as a biomedical issue and the role of DSD needed to be elevated</a:t>
            </a:r>
            <a:endParaRPr lang="en-ZA" altLang="en-US" sz="1800">
              <a:latin typeface="Georgia" panose="02040502050405020303" pitchFamily="18" charset="0"/>
              <a:cs typeface="Calibri"/>
            </a:endParaRPr>
          </a:p>
          <a:p>
            <a:pPr marL="857250" lvl="1" indent="-457200"/>
            <a:r>
              <a:rPr lang="en-ZA" altLang="en-US" sz="1800">
                <a:latin typeface="Georgia" panose="02040502050405020303" pitchFamily="18" charset="0"/>
              </a:rPr>
              <a:t>Lack of knowledge of the legal and policy documents for the implementation of the guidelines</a:t>
            </a:r>
            <a:endParaRPr lang="en-ZA" altLang="en-US" sz="1800">
              <a:latin typeface="Georgia" panose="02040502050405020303" pitchFamily="18" charset="0"/>
              <a:cs typeface="Calibri"/>
            </a:endParaRPr>
          </a:p>
          <a:p>
            <a:pPr marL="857250" lvl="1" indent="-457200"/>
            <a:r>
              <a:rPr lang="en-ZA" altLang="en-US" sz="1800">
                <a:latin typeface="Georgia" panose="02040502050405020303" pitchFamily="18" charset="0"/>
              </a:rPr>
              <a:t>Lack of support from supervisors and managers</a:t>
            </a:r>
            <a:endParaRPr lang="en-ZA" altLang="en-US" sz="1800">
              <a:latin typeface="Georgia" panose="02040502050405020303" pitchFamily="18" charset="0"/>
              <a:cs typeface="Calibri"/>
            </a:endParaRPr>
          </a:p>
          <a:p>
            <a:pPr marL="857250" lvl="1" indent="-457200"/>
            <a:r>
              <a:rPr lang="en-ZA" altLang="en-US" sz="1800">
                <a:latin typeface="Georgia" panose="02040502050405020303" pitchFamily="18" charset="0"/>
              </a:rPr>
              <a:t>Fears, attitude, and confidence issues among SSPs to address HIV issues</a:t>
            </a:r>
            <a:endParaRPr lang="en-ZA" altLang="en-US" sz="1800">
              <a:latin typeface="Georgia" panose="02040502050405020303" pitchFamily="18" charset="0"/>
              <a:cs typeface="Calibri"/>
            </a:endParaRPr>
          </a:p>
          <a:p>
            <a:pPr marL="857250" lvl="1" indent="-457200"/>
            <a:r>
              <a:rPr lang="en-ZA" altLang="en-US" sz="1800">
                <a:latin typeface="Georgia" panose="02040502050405020303" pitchFamily="18" charset="0"/>
              </a:rPr>
              <a:t>Lack of knowledge on basic HIV medical terms</a:t>
            </a:r>
            <a:br>
              <a:rPr lang="en-ZA" altLang="en-US" sz="1800">
                <a:latin typeface="Georgia" panose="02040502050405020303" pitchFamily="18" charset="0"/>
              </a:rPr>
            </a:br>
            <a:endParaRPr lang="en-ZA" altLang="en-US" sz="1800">
              <a:latin typeface="Georgia" panose="02040502050405020303" pitchFamily="18" charset="0"/>
              <a:cs typeface="Calibri"/>
            </a:endParaRPr>
          </a:p>
          <a:p>
            <a:pPr marL="400050" lvl="1" indent="0">
              <a:buNone/>
            </a:pPr>
            <a:r>
              <a:rPr lang="en-ZA" altLang="en-US" sz="2000" b="1">
                <a:solidFill>
                  <a:srgbClr val="86AC3E"/>
                </a:solidFill>
                <a:latin typeface="Georgia" panose="02040502050405020303" pitchFamily="18" charset="0"/>
                <a:cs typeface="Calibri"/>
              </a:rPr>
              <a:t>Opportunities identified </a:t>
            </a:r>
          </a:p>
          <a:p>
            <a:pPr marL="857250" lvl="1" indent="-457200"/>
            <a:r>
              <a:rPr lang="en-ZA" altLang="en-US" sz="1800">
                <a:latin typeface="Georgia" panose="02040502050405020303" pitchFamily="18" charset="0"/>
              </a:rPr>
              <a:t>Every SSP needs to be trained on the guidelines</a:t>
            </a:r>
            <a:endParaRPr lang="en-ZA" altLang="en-US" sz="1800">
              <a:latin typeface="Georgia" panose="02040502050405020303" pitchFamily="18" charset="0"/>
              <a:cs typeface="Calibri"/>
            </a:endParaRPr>
          </a:p>
          <a:p>
            <a:pPr marL="857250" lvl="1" indent="-457200"/>
            <a:r>
              <a:rPr lang="en-ZA" altLang="en-US" sz="1800">
                <a:latin typeface="Georgia" panose="02040502050405020303" pitchFamily="18" charset="0"/>
              </a:rPr>
              <a:t>Multi-disciplinary efforts achieve better results </a:t>
            </a:r>
            <a:endParaRPr lang="en-ZA" altLang="en-US" sz="1800">
              <a:latin typeface="Georgia" panose="02040502050405020303" pitchFamily="18" charset="0"/>
              <a:cs typeface="Calibri"/>
            </a:endParaRPr>
          </a:p>
          <a:p>
            <a:pPr marL="857250" lvl="1" indent="-457200"/>
            <a:r>
              <a:rPr lang="en-ZA" altLang="en-US" sz="1800">
                <a:latin typeface="Georgia" panose="02040502050405020303" pitchFamily="18" charset="0"/>
              </a:rPr>
              <a:t>Disclosure is essential for SSPs to provide HIV support</a:t>
            </a:r>
          </a:p>
          <a:p>
            <a:pPr marL="857250" lvl="1" indent="-457200"/>
            <a:r>
              <a:rPr lang="en-ZA" altLang="en-US" sz="1800">
                <a:latin typeface="Georgia" panose="02040502050405020303" pitchFamily="18" charset="0"/>
              </a:rPr>
              <a:t>Self-knowledge and understanding are integral for provision of psychosocial support</a:t>
            </a:r>
            <a:endParaRPr lang="en-ZA" altLang="en-US" sz="1800">
              <a:latin typeface="Georgia" panose="02040502050405020303" pitchFamily="18" charset="0"/>
              <a:cs typeface="Calibri"/>
            </a:endParaRPr>
          </a:p>
          <a:p>
            <a:pPr marL="857250" lvl="1" indent="-457200"/>
            <a:endParaRPr lang="en-ZA" altLang="en-US" sz="1800"/>
          </a:p>
          <a:p>
            <a:pPr marL="400050" lvl="1" indent="0">
              <a:buNone/>
            </a:pPr>
            <a:endParaRPr lang="en-ZA" altLang="en-US" sz="1800"/>
          </a:p>
          <a:p>
            <a:pPr marL="857250" lvl="1" indent="-457200"/>
            <a:endParaRPr lang="en-ZA" altLang="en-US" sz="1800"/>
          </a:p>
        </p:txBody>
      </p:sp>
      <p:sp>
        <p:nvSpPr>
          <p:cNvPr id="18435" name="Slide Number Placeholder 3"/>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Bef>
                <a:spcPct val="0"/>
              </a:spcBef>
              <a:spcAft>
                <a:spcPts val="600"/>
              </a:spcAft>
              <a:buFontTx/>
              <a:buNone/>
            </a:pPr>
            <a:fld id="{E1D83F2D-B94A-4B8B-9E5E-B94C3314B1A1}" type="slidenum">
              <a:rPr lang="en-GB" altLang="en-US" sz="1800"/>
              <a:pPr>
                <a:lnSpc>
                  <a:spcPct val="90000"/>
                </a:lnSpc>
                <a:spcBef>
                  <a:spcPct val="0"/>
                </a:spcBef>
                <a:spcAft>
                  <a:spcPts val="600"/>
                </a:spcAft>
                <a:buFontTx/>
                <a:buNone/>
              </a:pPr>
              <a:t>9</a:t>
            </a:fld>
            <a:endParaRPr lang="en-GB" altLang="en-US" sz="1800"/>
          </a:p>
        </p:txBody>
      </p:sp>
      <p:pic>
        <p:nvPicPr>
          <p:cNvPr id="8" name="Picture 7">
            <a:extLst>
              <a:ext uri="{FF2B5EF4-FFF2-40B4-BE49-F238E27FC236}">
                <a16:creationId xmlns:a16="http://schemas.microsoft.com/office/drawing/2014/main" id="{35EA6E88-2807-28BF-0350-D9B8A24B12F4}"/>
              </a:ext>
            </a:extLst>
          </p:cNvPr>
          <p:cNvPicPr>
            <a:picLocks noChangeAspect="1"/>
          </p:cNvPicPr>
          <p:nvPr/>
        </p:nvPicPr>
        <p:blipFill>
          <a:blip r:embed="rId3"/>
          <a:stretch>
            <a:fillRect/>
          </a:stretch>
        </p:blipFill>
        <p:spPr>
          <a:xfrm>
            <a:off x="1056218" y="4319579"/>
            <a:ext cx="1050543" cy="1050543"/>
          </a:xfrm>
          <a:prstGeom prst="rect">
            <a:avLst/>
          </a:prstGeom>
        </p:spPr>
      </p:pic>
      <p:pic>
        <p:nvPicPr>
          <p:cNvPr id="10" name="Picture 9">
            <a:extLst>
              <a:ext uri="{FF2B5EF4-FFF2-40B4-BE49-F238E27FC236}">
                <a16:creationId xmlns:a16="http://schemas.microsoft.com/office/drawing/2014/main" id="{FB84FB14-A1D2-32B0-D1A1-D0794AD0D37B}"/>
              </a:ext>
            </a:extLst>
          </p:cNvPr>
          <p:cNvPicPr>
            <a:picLocks noChangeAspect="1"/>
          </p:cNvPicPr>
          <p:nvPr/>
        </p:nvPicPr>
        <p:blipFill>
          <a:blip r:embed="rId4"/>
          <a:stretch>
            <a:fillRect/>
          </a:stretch>
        </p:blipFill>
        <p:spPr>
          <a:xfrm>
            <a:off x="10507875" y="767267"/>
            <a:ext cx="669485" cy="669485"/>
          </a:xfrm>
          <a:prstGeom prst="rect">
            <a:avLst/>
          </a:prstGeom>
        </p:spPr>
      </p:pic>
      <p:pic>
        <p:nvPicPr>
          <p:cNvPr id="11" name="Picture 10">
            <a:extLst>
              <a:ext uri="{FF2B5EF4-FFF2-40B4-BE49-F238E27FC236}">
                <a16:creationId xmlns:a16="http://schemas.microsoft.com/office/drawing/2014/main" id="{9FDED750-4A14-E903-3D7F-2E44921F353E}"/>
              </a:ext>
            </a:extLst>
          </p:cNvPr>
          <p:cNvPicPr>
            <a:picLocks noChangeAspect="1"/>
          </p:cNvPicPr>
          <p:nvPr/>
        </p:nvPicPr>
        <p:blipFill>
          <a:blip r:embed="rId5"/>
          <a:stretch>
            <a:fillRect/>
          </a:stretch>
        </p:blipFill>
        <p:spPr>
          <a:xfrm>
            <a:off x="11266449" y="191389"/>
            <a:ext cx="736434" cy="736434"/>
          </a:xfrm>
          <a:prstGeom prst="rect">
            <a:avLst/>
          </a:prstGeom>
        </p:spPr>
      </p:pic>
    </p:spTree>
    <p:extLst>
      <p:ext uri="{BB962C8B-B14F-4D97-AF65-F5344CB8AC3E}">
        <p14:creationId xmlns:p14="http://schemas.microsoft.com/office/powerpoint/2010/main" val="2549409610"/>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14ecce0-b208-4485-b03c-6a8e8c629ff7">
      <UserInfo>
        <DisplayName>Sharepoint Admin</DisplayName>
        <AccountId>9</AccountId>
        <AccountType/>
      </UserInfo>
      <UserInfo>
        <DisplayName>Becky Band Jain</DisplayName>
        <AccountId>81</AccountId>
        <AccountType/>
      </UserInfo>
      <UserInfo>
        <DisplayName>SP-DC_ALL_STAFF</DisplayName>
        <AccountId>17</AccountId>
        <AccountType/>
      </UserInfo>
      <UserInfo>
        <DisplayName>SharingLinks.39e91bc4-a0b0-452e-81cf-d3f085b5a250.OrganizationEdit.e9ff5634-77c9-4c9c-af99-da875f095dcf</DisplayName>
        <AccountId>82</AccountId>
        <AccountType/>
      </UserInfo>
      <UserInfo>
        <DisplayName>Mulima Walubita</DisplayName>
        <AccountId>83</AccountId>
        <AccountType/>
      </UserInfo>
      <UserInfo>
        <DisplayName>Matthew Cullinen</DisplayName>
        <AccountId>37</AccountId>
        <AccountType/>
      </UserInfo>
      <UserInfo>
        <DisplayName>Tom Ventimiglia</DisplayName>
        <AccountId>13</AccountId>
        <AccountType/>
      </UserInfo>
      <UserInfo>
        <DisplayName>Ann K Bloome</DisplayName>
        <AccountId>14</AccountId>
        <AccountType/>
      </UserInfo>
      <UserInfo>
        <DisplayName>Jennifer Mulik</DisplayName>
        <AccountId>18</AccountId>
        <AccountType/>
      </UserInfo>
      <UserInfo>
        <DisplayName>SharingLinks.9cf87133-9007-447e-88cb-99bdfa2f59e6.OrganizationEdit.e0c0a73d-c62f-4379-a932-ad0e558bee11</DisplayName>
        <AccountId>89</AccountId>
        <AccountType/>
      </UserInfo>
      <UserInfo>
        <DisplayName>Stephanie Posner</DisplayName>
        <AccountId>16</AccountId>
        <AccountType/>
      </UserInfo>
      <UserInfo>
        <DisplayName>Adam Fritz</DisplayName>
        <AccountId>34</AccountId>
        <AccountType/>
      </UserInfo>
      <UserInfo>
        <DisplayName>Esther Lekalakala</DisplayName>
        <AccountId>316</AccountId>
        <AccountType/>
      </UserInfo>
      <UserInfo>
        <DisplayName>Megan Briede</DisplayName>
        <AccountId>318</AccountId>
        <AccountType/>
      </UserInfo>
    </SharedWithUsers>
    <lcf76f155ced4ddcb4097134ff3c332f xmlns="a7ee2fcc-861a-496a-93ee-94e607c532a5">
      <Terms xmlns="http://schemas.microsoft.com/office/infopath/2007/PartnerControls"/>
    </lcf76f155ced4ddcb4097134ff3c332f>
    <TaxCatchAll xmlns="914ecce0-b208-4485-b03c-6a8e8c629ff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087990C4510642AFCAC5DBE08EB816" ma:contentTypeVersion="13" ma:contentTypeDescription="Create a new document." ma:contentTypeScope="" ma:versionID="7863fc85421067cd5e593605dd70cfac">
  <xsd:schema xmlns:xsd="http://www.w3.org/2001/XMLSchema" xmlns:xs="http://www.w3.org/2001/XMLSchema" xmlns:p="http://schemas.microsoft.com/office/2006/metadata/properties" xmlns:ns2="a7ee2fcc-861a-496a-93ee-94e607c532a5" xmlns:ns3="914ecce0-b208-4485-b03c-6a8e8c629ff7" targetNamespace="http://schemas.microsoft.com/office/2006/metadata/properties" ma:root="true" ma:fieldsID="d106857c25b69cb8ac58caa52d0adc4e" ns2:_="" ns3:_="">
    <xsd:import namespace="a7ee2fcc-861a-496a-93ee-94e607c532a5"/>
    <xsd:import namespace="914ecce0-b208-4485-b03c-6a8e8c629ff7"/>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ee2fcc-861a-496a-93ee-94e607c53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3614fe8-9693-43e0-a328-0b9206e0153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4ecce0-b208-4485-b03c-6a8e8c629f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aae8dd-fba0-4b29-9ec1-642f587612ef}" ma:internalName="TaxCatchAll" ma:showField="CatchAllData" ma:web="914ecce0-b208-4485-b03c-6a8e8c629ff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6E3F45-83E7-4377-AB0B-376F15EA3A17}">
  <ds:schemaRefs>
    <ds:schemaRef ds:uri="http://purl.org/dc/dcmitype/"/>
    <ds:schemaRef ds:uri="http://purl.org/dc/terms/"/>
    <ds:schemaRef ds:uri="a7ee2fcc-861a-496a-93ee-94e607c532a5"/>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914ecce0-b208-4485-b03c-6a8e8c629ff7"/>
    <ds:schemaRef ds:uri="http://schemas.microsoft.com/office/2006/metadata/properties"/>
  </ds:schemaRefs>
</ds:datastoreItem>
</file>

<file path=customXml/itemProps2.xml><?xml version="1.0" encoding="utf-8"?>
<ds:datastoreItem xmlns:ds="http://schemas.openxmlformats.org/officeDocument/2006/customXml" ds:itemID="{F37498F7-CBA6-43F7-A769-80F7AF289F1C}">
  <ds:schemaRefs>
    <ds:schemaRef ds:uri="http://schemas.microsoft.com/sharepoint/v3/contenttype/forms"/>
  </ds:schemaRefs>
</ds:datastoreItem>
</file>

<file path=customXml/itemProps3.xml><?xml version="1.0" encoding="utf-8"?>
<ds:datastoreItem xmlns:ds="http://schemas.openxmlformats.org/officeDocument/2006/customXml" ds:itemID="{2D6BE351-E04A-4FCB-82A4-B0A56CE494CB}">
  <ds:schemaRefs>
    <ds:schemaRef ds:uri="914ecce0-b208-4485-b03c-6a8e8c629ff7"/>
    <ds:schemaRef ds:uri="a7ee2fcc-861a-496a-93ee-94e607c53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TotalTime>
  <Words>2017</Words>
  <Application>Microsoft Office PowerPoint</Application>
  <PresentationFormat>Widescreen</PresentationFormat>
  <Paragraphs>349</Paragraphs>
  <Slides>25</Slides>
  <Notes>13</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Office Theme</vt:lpstr>
      <vt:lpstr>PowerPoint Presentation</vt:lpstr>
      <vt:lpstr>PowerPoint Presentation</vt:lpstr>
      <vt:lpstr>PowerPoint Presentation</vt:lpstr>
      <vt:lpstr>PowerPoint Presentation</vt:lpstr>
      <vt:lpstr>PowerPoint Presentation</vt:lpstr>
      <vt:lpstr>Development of the  National Guideline for Social Service Practitioners </vt:lpstr>
      <vt:lpstr>PowerPoint Presentation</vt:lpstr>
      <vt:lpstr>Translating guidelines into action</vt:lpstr>
      <vt:lpstr>Key observations during rollout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remarks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Briede</dc:creator>
  <cp:lastModifiedBy>Shirley Ko</cp:lastModifiedBy>
  <cp:revision>7</cp:revision>
  <cp:lastPrinted>2023-08-02T11:01:53Z</cp:lastPrinted>
  <dcterms:created xsi:type="dcterms:W3CDTF">2022-02-20T11:14:16Z</dcterms:created>
  <dcterms:modified xsi:type="dcterms:W3CDTF">2023-08-09T17:10:20Z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0x0101006E087990C4510642AFCAC5DBE08EB816</vt:lpwstr>
  </property>
  <property fmtid="{D5CDD505-2E9C-101B-9397-08002B2CF9AE}" pid="3" name="MediaServiceImageTags">
    <vt:lpwstr/>
  </property>
</Properties>
</file>